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성욱 변" initials="성변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8" autoAdjust="0"/>
    <p:restoredTop sz="78094"/>
  </p:normalViewPr>
  <p:slideViewPr>
    <p:cSldViewPr snapToGrid="0">
      <p:cViewPr varScale="1">
        <p:scale>
          <a:sx n="70" d="100"/>
          <a:sy n="70" d="100"/>
        </p:scale>
        <p:origin x="474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fld id="{65EA54AE-D2B1-417A-AFAE-DC57E07FCDA7}" type="datetime1">
              <a:rPr lang="ko-KR" altLang="en-US" smtClean="0"/>
              <a:pPr>
                <a:defRPr/>
              </a:pPr>
              <a:t>2019-06-12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1">
              <a:defRPr/>
            </a:pPr>
            <a:r>
              <a:rPr lang="ko-KR" altLang="en-US" dirty="0"/>
              <a:t>두 번째 수준</a:t>
            </a:r>
          </a:p>
          <a:p>
            <a:pPr lvl="2">
              <a:defRPr/>
            </a:pPr>
            <a:r>
              <a:rPr lang="ko-KR" altLang="en-US" dirty="0"/>
              <a:t>세 번째 수준</a:t>
            </a:r>
          </a:p>
          <a:p>
            <a:pPr lvl="3">
              <a:defRPr/>
            </a:pPr>
            <a:r>
              <a:rPr lang="ko-KR" altLang="en-US" dirty="0"/>
              <a:t>네 번째 수준</a:t>
            </a:r>
          </a:p>
          <a:p>
            <a:pPr lvl="4">
              <a:defRPr/>
            </a:pPr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fld id="{84D4FC05-3B9C-4B87-B230-71F96E353A55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배달의민족 연성" panose="020B0600000101010101" pitchFamily="50" charset="-127"/>
        <a:ea typeface="배달의민족 연성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배달의민족 연성" panose="020B0600000101010101" pitchFamily="50" charset="-127"/>
        <a:ea typeface="배달의민족 연성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배달의민족 연성" panose="020B0600000101010101" pitchFamily="50" charset="-127"/>
        <a:ea typeface="배달의민족 연성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배달의민족 연성" panose="020B0600000101010101" pitchFamily="50" charset="-127"/>
        <a:ea typeface="배달의민족 연성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배달의민족 연성" panose="020B0600000101010101" pitchFamily="50" charset="-127"/>
        <a:ea typeface="배달의민족 연성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화재 상황을 우선적으로 구현하는 중이며</a:t>
            </a:r>
            <a:r>
              <a:rPr lang="en-US" altLang="ko-KR"/>
              <a:t>, </a:t>
            </a:r>
            <a:r>
              <a:rPr lang="ko-KR" altLang="en-US"/>
              <a:t>방학 기간 동안</a:t>
            </a:r>
            <a:r>
              <a:rPr lang="en-US" altLang="ko-KR"/>
              <a:t> </a:t>
            </a:r>
            <a:r>
              <a:rPr lang="ko-KR" altLang="en-US"/>
              <a:t>오브젝트를 클릭하면 정보를 확인하거나 실행되는 것이 제대로 동작하는지 확인하기 위해 프로토타입으로 앱을 제작하였다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시작화면 </a:t>
            </a:r>
            <a:r>
              <a:rPr lang="en-US" altLang="ko-KR"/>
              <a:t>-&gt; </a:t>
            </a:r>
            <a:r>
              <a:rPr lang="ko-KR" altLang="en-US"/>
              <a:t>랭킹 확인</a:t>
            </a:r>
          </a:p>
          <a:p>
            <a:pPr lvl="0">
              <a:defRPr/>
            </a:pPr>
            <a:r>
              <a:rPr lang="ko-KR" altLang="en-US"/>
              <a:t>랭킹 페이지 이동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x</a:t>
            </a:r>
            <a:r>
              <a:rPr lang="ko-KR" altLang="en-US"/>
              <a:t>버튼을 누르면 시작 화면으로 돌아감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오른쪽 화살표를 누르면 다음 페이지로 넘어가게 되고 </a:t>
            </a:r>
            <a:r>
              <a:rPr lang="en-US" altLang="ko-KR"/>
              <a:t>6-10 </a:t>
            </a:r>
            <a:r>
              <a:rPr lang="ko-KR" altLang="en-US"/>
              <a:t>까지의 랭킹을 표시함</a:t>
            </a:r>
            <a:r>
              <a:rPr lang="en-US" altLang="ko-KR"/>
              <a:t>. </a:t>
            </a:r>
            <a:r>
              <a:rPr lang="ko-KR" altLang="en-US"/>
              <a:t>랭킹 페이지는 총 </a:t>
            </a:r>
            <a:r>
              <a:rPr lang="en-US" altLang="ko-KR"/>
              <a:t>3</a:t>
            </a:r>
            <a:r>
              <a:rPr lang="ko-KR" altLang="en-US"/>
              <a:t>페이지로 </a:t>
            </a:r>
            <a:r>
              <a:rPr lang="en-US" altLang="ko-KR"/>
              <a:t>1-15</a:t>
            </a:r>
            <a:r>
              <a:rPr lang="ko-KR" altLang="en-US"/>
              <a:t>등 까지의 랭킹을 표시할 수 있음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실행 버튼 </a:t>
            </a:r>
            <a:r>
              <a:rPr lang="en-US" altLang="ko-KR"/>
              <a:t>-&gt; </a:t>
            </a:r>
            <a:r>
              <a:rPr lang="ko-KR" altLang="en-US"/>
              <a:t>튜토리얼 실행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취소 버튼 </a:t>
            </a:r>
            <a:r>
              <a:rPr lang="en-US" altLang="ko-KR"/>
              <a:t>-&gt; </a:t>
            </a:r>
            <a:r>
              <a:rPr lang="ko-KR" altLang="en-US"/>
              <a:t>시작 화면으로 되돌아감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씬과 씬 사이 로딩하는 시간을 채우기 위해 로딩 진행 상황을 보여주는 패널을 추가하였습니다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위의 화면은 튜토리얼의 초기화면임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화면의 가상의 불이 생성됨을 확인할 수 있음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마커를 화면 가운데 네모난 공간에 맞추면 마커를 인식해서 가상의 오브젝트를 화면에 띄워줌</a:t>
            </a:r>
            <a:r>
              <a:rPr lang="en-US" altLang="ko-KR"/>
              <a:t>.</a:t>
            </a:r>
            <a:r>
              <a:rPr lang="ko-KR" altLang="en-US"/>
              <a:t> 인식된 오브젝트 수의 따라 왼쪽 위의 숫자가 바뀜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마커를 </a:t>
            </a:r>
            <a:r>
              <a:rPr lang="en-US" altLang="ko-KR"/>
              <a:t>4</a:t>
            </a:r>
            <a:r>
              <a:rPr lang="ko-KR" altLang="en-US"/>
              <a:t>개를 인식 시킨 경우나 화면의 오른쪽의 </a:t>
            </a:r>
            <a:r>
              <a:rPr lang="en-US" altLang="ko-KR"/>
              <a:t>x</a:t>
            </a:r>
            <a:r>
              <a:rPr lang="ko-KR" altLang="en-US"/>
              <a:t>버튼을 누르면 튜토리얼을 끝낼 수 있음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메인화면이 나오면 첫번째 미션이 시작된다</a:t>
            </a:r>
            <a:r>
              <a:rPr lang="en-US" altLang="ko-KR"/>
              <a:t>. </a:t>
            </a:r>
            <a:r>
              <a:rPr lang="ko-KR" altLang="en-US"/>
              <a:t>현재 총 진행시간은 </a:t>
            </a:r>
            <a:r>
              <a:rPr lang="en-US" altLang="ko-KR"/>
              <a:t>3</a:t>
            </a:r>
            <a:r>
              <a:rPr lang="ko-KR" altLang="en-US"/>
              <a:t>분으로 지정해 놓은 상태이다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메인화면이 나오면 첫번째 미션이 시작된다</a:t>
            </a:r>
            <a:r>
              <a:rPr lang="en-US" altLang="ko-KR"/>
              <a:t>. </a:t>
            </a:r>
            <a:r>
              <a:rPr lang="ko-KR" altLang="en-US"/>
              <a:t>현재 총 진행시간은 </a:t>
            </a:r>
            <a:r>
              <a:rPr lang="en-US" altLang="ko-KR"/>
              <a:t>3</a:t>
            </a:r>
            <a:r>
              <a:rPr lang="ko-KR" altLang="en-US"/>
              <a:t>분으로 지정해 놓은 상태이다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메인화면이 나오면 첫번째 미션이 시작된다</a:t>
            </a:r>
            <a:r>
              <a:rPr lang="en-US" altLang="ko-KR"/>
              <a:t>. </a:t>
            </a:r>
            <a:r>
              <a:rPr lang="ko-KR" altLang="en-US"/>
              <a:t>현재 총 진행시간은 </a:t>
            </a:r>
            <a:r>
              <a:rPr lang="en-US" altLang="ko-KR"/>
              <a:t>3</a:t>
            </a:r>
            <a:r>
              <a:rPr lang="ko-KR" altLang="en-US"/>
              <a:t>분으로 지정해 놓은 상태이다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메인화면이 나오면 첫번째 미션이 시작된다</a:t>
            </a:r>
            <a:r>
              <a:rPr lang="en-US" altLang="ko-KR"/>
              <a:t>. </a:t>
            </a:r>
            <a:r>
              <a:rPr lang="ko-KR" altLang="en-US"/>
              <a:t>현재 총 진행시간은 </a:t>
            </a:r>
            <a:r>
              <a:rPr lang="en-US" altLang="ko-KR"/>
              <a:t>3</a:t>
            </a:r>
            <a:r>
              <a:rPr lang="ko-KR" altLang="en-US"/>
              <a:t>분으로 지정해 놓은 상태이다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메인화면이 나오면 첫번째 미션이 시작된다</a:t>
            </a:r>
            <a:r>
              <a:rPr lang="en-US" altLang="ko-KR"/>
              <a:t>. </a:t>
            </a:r>
            <a:r>
              <a:rPr lang="ko-KR" altLang="en-US"/>
              <a:t>현재 총 진행시간은 </a:t>
            </a:r>
            <a:r>
              <a:rPr lang="en-US" altLang="ko-KR"/>
              <a:t>3</a:t>
            </a:r>
            <a:r>
              <a:rPr lang="ko-KR" altLang="en-US"/>
              <a:t>분으로 지정해 놓은 상태이다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메인화면이 나오면 첫번째 미션이 시작된다</a:t>
            </a:r>
            <a:r>
              <a:rPr lang="en-US" altLang="ko-KR"/>
              <a:t>. </a:t>
            </a:r>
            <a:r>
              <a:rPr lang="ko-KR" altLang="en-US"/>
              <a:t>현재 총 진행시간은 </a:t>
            </a:r>
            <a:r>
              <a:rPr lang="en-US" altLang="ko-KR"/>
              <a:t>3</a:t>
            </a:r>
            <a:r>
              <a:rPr lang="ko-KR" altLang="en-US"/>
              <a:t>분으로 지정해 놓은 상태이다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메인화면이 나오면 첫번째 미션이 시작된다</a:t>
            </a:r>
            <a:r>
              <a:rPr lang="en-US" altLang="ko-KR"/>
              <a:t>. </a:t>
            </a:r>
            <a:r>
              <a:rPr lang="ko-KR" altLang="en-US"/>
              <a:t>현재 총 진행시간은 </a:t>
            </a:r>
            <a:r>
              <a:rPr lang="en-US" altLang="ko-KR"/>
              <a:t>3</a:t>
            </a:r>
            <a:r>
              <a:rPr lang="ko-KR" altLang="en-US"/>
              <a:t>분으로 지정해 놓은 상태이다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메인화면이 나오면 첫번째 미션이 시작된다</a:t>
            </a:r>
            <a:r>
              <a:rPr lang="en-US" altLang="ko-KR"/>
              <a:t>. </a:t>
            </a:r>
            <a:r>
              <a:rPr lang="ko-KR" altLang="en-US"/>
              <a:t>현재 총 진행시간은 </a:t>
            </a:r>
            <a:r>
              <a:rPr lang="en-US" altLang="ko-KR"/>
              <a:t>3</a:t>
            </a:r>
            <a:r>
              <a:rPr lang="ko-KR" altLang="en-US"/>
              <a:t>분으로 지정해 놓은 상태이다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메인화면이 나오면 첫번째 미션이 시작된다</a:t>
            </a:r>
            <a:r>
              <a:rPr lang="en-US" altLang="ko-KR"/>
              <a:t>. </a:t>
            </a:r>
            <a:r>
              <a:rPr lang="ko-KR" altLang="en-US"/>
              <a:t>현재 총 진행시간은 </a:t>
            </a:r>
            <a:r>
              <a:rPr lang="en-US" altLang="ko-KR"/>
              <a:t>3</a:t>
            </a:r>
            <a:r>
              <a:rPr lang="ko-KR" altLang="en-US"/>
              <a:t>분으로 지정해 놓은 상태이다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메인화면이 나오면 첫번째 미션이 시작된다</a:t>
            </a:r>
            <a:r>
              <a:rPr lang="en-US" altLang="ko-KR"/>
              <a:t>. </a:t>
            </a:r>
            <a:r>
              <a:rPr lang="ko-KR" altLang="en-US"/>
              <a:t>현재 총 진행시간은 </a:t>
            </a:r>
            <a:r>
              <a:rPr lang="en-US" altLang="ko-KR"/>
              <a:t>3</a:t>
            </a:r>
            <a:r>
              <a:rPr lang="ko-KR" altLang="en-US"/>
              <a:t>분으로 지정해 놓은 상태이다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메인화면이 나오면 첫번째 미션이 시작된다</a:t>
            </a:r>
            <a:r>
              <a:rPr lang="en-US" altLang="ko-KR"/>
              <a:t>. </a:t>
            </a:r>
            <a:r>
              <a:rPr lang="ko-KR" altLang="en-US"/>
              <a:t>현재 총 진행시간은 </a:t>
            </a:r>
            <a:r>
              <a:rPr lang="en-US" altLang="ko-KR"/>
              <a:t>3</a:t>
            </a:r>
            <a:r>
              <a:rPr lang="ko-KR" altLang="en-US"/>
              <a:t>분으로 지정해 놓은 상태이다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설정 기능을 추가하여 게임의 사운드 크기 등을 조절할 수 있게 할 예정이다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완료 후 사용자의 이름을 입력 받을 수 있는 </a:t>
            </a:r>
            <a:r>
              <a:rPr lang="en-US" altLang="ko-KR"/>
              <a:t>UI</a:t>
            </a:r>
            <a:r>
              <a:rPr lang="ko-KR" altLang="en-US"/>
              <a:t>를 만들어 사용자가 입력한 이름을 바탕으로 정보가 기록될 수 있게 할 예정이다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u="none"/>
              <a:t>저희 개발환경입니다</a:t>
            </a:r>
            <a:r>
              <a:rPr lang="en-US" altLang="ko-KR" u="none"/>
              <a:t>.</a:t>
            </a:r>
          </a:p>
          <a:p>
            <a:pPr lvl="0">
              <a:defRPr/>
            </a:pPr>
            <a:r>
              <a:rPr lang="ko-KR" altLang="en-US" u="none"/>
              <a:t>메인동작</a:t>
            </a:r>
            <a:r>
              <a:rPr lang="en-US" altLang="ko-KR" u="none"/>
              <a:t>,</a:t>
            </a:r>
            <a:r>
              <a:rPr lang="ko-KR" altLang="en-US" u="none"/>
              <a:t> 핵심기능 </a:t>
            </a:r>
            <a:r>
              <a:rPr lang="en-US" altLang="ko-KR" u="none"/>
              <a:t>= </a:t>
            </a:r>
            <a:r>
              <a:rPr lang="ko-KR" altLang="en-US" u="none"/>
              <a:t>유니티</a:t>
            </a:r>
          </a:p>
          <a:p>
            <a:pPr lvl="0">
              <a:defRPr/>
            </a:pPr>
            <a:r>
              <a:rPr lang="en-US" altLang="ko-KR" u="none"/>
              <a:t>UI</a:t>
            </a:r>
            <a:r>
              <a:rPr lang="ko-KR" altLang="en-US" u="none"/>
              <a:t>디자인</a:t>
            </a:r>
            <a:r>
              <a:rPr lang="en-US" altLang="ko-KR" u="none"/>
              <a:t>,</a:t>
            </a:r>
            <a:r>
              <a:rPr lang="ko-KR" altLang="en-US" u="none"/>
              <a:t>인터페이스 </a:t>
            </a:r>
            <a:r>
              <a:rPr lang="en-US" altLang="ko-KR" u="none"/>
              <a:t>= </a:t>
            </a:r>
            <a:r>
              <a:rPr lang="ko-KR" altLang="en-US" u="none"/>
              <a:t>포토샵 </a:t>
            </a:r>
            <a:r>
              <a:rPr lang="en-US" altLang="ko-KR" u="none"/>
              <a:t>,</a:t>
            </a:r>
            <a:r>
              <a:rPr lang="ko-KR" altLang="en-US" u="none"/>
              <a:t>일러스트레이터</a:t>
            </a:r>
          </a:p>
          <a:p>
            <a:pPr lvl="0">
              <a:defRPr/>
            </a:pPr>
            <a:r>
              <a:rPr lang="en-US" altLang="ko-KR" u="none"/>
              <a:t>DB,</a:t>
            </a:r>
            <a:r>
              <a:rPr lang="ko-KR" altLang="en-US" u="none"/>
              <a:t>서버 </a:t>
            </a:r>
            <a:r>
              <a:rPr lang="en-US" altLang="ko-KR" u="none"/>
              <a:t>= </a:t>
            </a:r>
            <a:r>
              <a:rPr lang="ko-KR" altLang="en-US" u="none"/>
              <a:t>카페</a:t>
            </a:r>
            <a:r>
              <a:rPr lang="en-US" altLang="ko-KR" u="none"/>
              <a:t>24,</a:t>
            </a:r>
            <a:r>
              <a:rPr lang="ko-KR" altLang="en-US" u="none"/>
              <a:t>파일질라</a:t>
            </a:r>
            <a:r>
              <a:rPr lang="en-US" altLang="ko-KR" u="none"/>
              <a:t>,</a:t>
            </a:r>
            <a:r>
              <a:rPr lang="ko-KR" altLang="en-US" u="none"/>
              <a:t> </a:t>
            </a:r>
            <a:r>
              <a:rPr lang="en-US" altLang="ko-KR" u="none"/>
              <a:t>mysql</a:t>
            </a:r>
          </a:p>
          <a:p>
            <a:pPr lvl="0">
              <a:defRPr/>
            </a:pPr>
            <a:r>
              <a:rPr lang="ko-KR" altLang="en-US" u="none"/>
              <a:t>외에 모든문서들을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u="none"/>
              <a:t>깃허브로 버전관리하였습니다</a:t>
            </a:r>
            <a:r>
              <a:rPr lang="en-US" altLang="ko-KR" u="none"/>
              <a:t>.</a:t>
            </a:r>
            <a:r>
              <a:rPr lang="en-US" altLang="ko-KR"/>
              <a:t> (</a:t>
            </a:r>
            <a:r>
              <a:rPr lang="ko-KR" altLang="en-US"/>
              <a:t>사실 버전관리 찐찐</a:t>
            </a:r>
            <a:r>
              <a:rPr lang="en-US" altLang="ko-KR"/>
              <a:t>,</a:t>
            </a:r>
            <a:r>
              <a:rPr lang="ko-KR" altLang="en-US"/>
              <a:t>막</a:t>
            </a:r>
            <a:r>
              <a:rPr lang="en-US" altLang="ko-KR"/>
              <a:t>,</a:t>
            </a:r>
            <a:r>
              <a:rPr lang="ko-KR" altLang="en-US"/>
              <a:t>레알</a:t>
            </a:r>
            <a:r>
              <a:rPr lang="en-US" altLang="ko-KR"/>
              <a:t>,</a:t>
            </a:r>
            <a:r>
              <a:rPr lang="ko-KR" altLang="en-US"/>
              <a:t>참</a:t>
            </a:r>
            <a:r>
              <a:rPr lang="en-US" altLang="ko-KR"/>
              <a:t>,</a:t>
            </a:r>
            <a:r>
              <a:rPr lang="ko-KR" altLang="en-US"/>
              <a:t>트루</a:t>
            </a:r>
            <a:r>
              <a:rPr lang="en-US" altLang="ko-KR"/>
              <a:t>,</a:t>
            </a:r>
            <a:r>
              <a:rPr lang="ko-KR" altLang="en-US"/>
              <a:t>ㄹㅇ로함</a:t>
            </a:r>
            <a:r>
              <a:rPr lang="en-US" altLang="ko-KR"/>
              <a:t>)</a:t>
            </a:r>
          </a:p>
          <a:p>
            <a:pPr lvl="0">
              <a:defRPr/>
            </a:pPr>
            <a:endParaRPr lang="en-US" altLang="ko-KR" u="none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u="none"/>
              <a:t>기존서버는 공유기에서 직접개설한 서버로 운영을 하였는데</a:t>
            </a:r>
          </a:p>
          <a:p>
            <a:pPr lvl="0">
              <a:defRPr/>
            </a:pPr>
            <a:r>
              <a:rPr lang="ko-KR" altLang="en-US" u="none"/>
              <a:t>추후 확장성과 안전성을 고려하여 사설 서버인 </a:t>
            </a:r>
            <a:r>
              <a:rPr lang="en-US" altLang="ko-KR" u="none"/>
              <a:t>cafe24</a:t>
            </a:r>
            <a:r>
              <a:rPr lang="ko-KR" altLang="en-US" u="none"/>
              <a:t>를 사용하였습니다</a:t>
            </a:r>
            <a:r>
              <a:rPr lang="en-US" altLang="ko-KR" u="none"/>
              <a:t>.</a:t>
            </a:r>
          </a:p>
          <a:p>
            <a:pPr lvl="0">
              <a:defRPr/>
            </a:pPr>
            <a:r>
              <a:rPr lang="ko-KR" altLang="en-US" u="none"/>
              <a:t>시뮬레이션내에 필요한 데이터들은</a:t>
            </a:r>
          </a:p>
          <a:p>
            <a:pPr lvl="0">
              <a:defRPr/>
            </a:pPr>
            <a:r>
              <a:rPr lang="en-US" altLang="ko-KR" u="none"/>
              <a:t>Unity C#</a:t>
            </a:r>
            <a:r>
              <a:rPr lang="ko-KR" altLang="en-US" u="none"/>
              <a:t>스크립트에서 서버에 저장된 </a:t>
            </a:r>
            <a:r>
              <a:rPr lang="en-US" altLang="ko-KR" u="none"/>
              <a:t>php </a:t>
            </a:r>
            <a:r>
              <a:rPr lang="ko-KR" altLang="en-US" u="none"/>
              <a:t>파일을 호출하여</a:t>
            </a:r>
          </a:p>
          <a:p>
            <a:pPr lvl="0">
              <a:defRPr/>
            </a:pPr>
            <a:r>
              <a:rPr lang="en-US" altLang="ko-KR" u="none"/>
              <a:t>DB</a:t>
            </a:r>
            <a:r>
              <a:rPr lang="ko-KR" altLang="en-US" u="none"/>
              <a:t> </a:t>
            </a:r>
            <a:r>
              <a:rPr lang="en-US" altLang="ko-KR" u="none"/>
              <a:t>mysql </a:t>
            </a:r>
            <a:r>
              <a:rPr lang="ko-KR" altLang="en-US" u="none"/>
              <a:t>에서</a:t>
            </a:r>
            <a:r>
              <a:rPr lang="en-US" altLang="ko-KR" u="none"/>
              <a:t> </a:t>
            </a:r>
            <a:r>
              <a:rPr lang="ko-KR" altLang="en-US" u="none"/>
              <a:t>저장된 데이터들을 가져오고 다시 </a:t>
            </a:r>
            <a:r>
              <a:rPr lang="en-US" altLang="ko-KR" u="none"/>
              <a:t>C# </a:t>
            </a:r>
            <a:r>
              <a:rPr lang="ko-KR" altLang="en-US" u="none"/>
              <a:t>으로 </a:t>
            </a:r>
            <a:r>
              <a:rPr lang="en-US" altLang="ko-KR" u="none"/>
              <a:t>Json</a:t>
            </a:r>
            <a:r>
              <a:rPr lang="ko-KR" altLang="en-US" u="none"/>
              <a:t>형식으로 가져옵니다</a:t>
            </a:r>
            <a:r>
              <a:rPr lang="en-US" altLang="ko-KR" u="none"/>
              <a:t>.</a:t>
            </a:r>
          </a:p>
          <a:p>
            <a:pPr lvl="0">
              <a:defRPr/>
            </a:pPr>
            <a:endParaRPr lang="en-US" altLang="ko-KR" u="none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4D4FC05-3B9C-4B87-B230-71F96E353A55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850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 편집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fld id="{CAFBD626-7868-4573-9C94-072F39000BA8}" type="datetime1">
              <a:rPr lang="ko-KR" altLang="en-US" smtClean="0"/>
              <a:pPr>
                <a:defRPr/>
              </a:pPr>
              <a:t>2019-06-12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fld id="{4BC575BC-1D44-49D9-861E-79693A2EEAAC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 편집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fld id="{CAFBD626-7868-4573-9C94-072F39000BA8}" type="datetime1">
              <a:rPr lang="ko-KR" altLang="en-US" smtClean="0"/>
              <a:pPr>
                <a:defRPr/>
              </a:pPr>
              <a:t>2019-06-12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fld id="{4BC575BC-1D44-49D9-861E-79693A2EEAAC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84F72-2258-4124-BDCA-84B850568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F412D7-3C6E-4CDB-A452-8393FA8C6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AE924-D2B2-48CA-B42A-ED2DCCE8A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fld id="{01FCDD9B-2F20-47CB-BF6A-FBB9371A51AF}" type="datetimeFigureOut">
              <a:rPr lang="ko-KR" altLang="en-US" smtClean="0"/>
              <a:pPr/>
              <a:t>2019-06-12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165E8D-4FA4-42CA-9BED-B29DB7578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85B39-38D6-41CB-9392-03CFF32EB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fld id="{07D49A07-612C-49D5-B86A-00176396F27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3049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61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fld id="{CAFBD626-7868-4573-9C94-072F39000BA8}" type="datetime1">
              <a:rPr lang="ko-KR" altLang="en-US" smtClean="0"/>
              <a:pPr>
                <a:defRPr/>
              </a:pPr>
              <a:t>2019-06-12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fld id="{4BC575BC-1D44-49D9-861E-79693A2EEAAC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 편집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 편집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fld id="{CAFBD626-7868-4573-9C94-072F39000BA8}" type="datetime1">
              <a:rPr lang="ko-KR" altLang="en-US" smtClean="0"/>
              <a:pPr>
                <a:defRPr/>
              </a:pPr>
              <a:t>2019-06-12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fld id="{4BC575BC-1D44-49D9-861E-79693A2EEAAC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 편집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</a:lstStyle>
          <a:p>
            <a:pPr lvl="0">
              <a:defRPr/>
            </a:pPr>
            <a:r>
              <a:rPr lang="ko-KR" altLang="en-US" dirty="0"/>
              <a:t>마스터 텍스트 스타일 편집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fld id="{CAFBD626-7868-4573-9C94-072F39000BA8}" type="datetime1">
              <a:rPr lang="ko-KR" altLang="en-US" smtClean="0"/>
              <a:pPr>
                <a:defRPr/>
              </a:pPr>
              <a:t>2019-06-12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fld id="{4BC575BC-1D44-49D9-861E-79693A2EEAAC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fld id="{CAFBD626-7868-4573-9C94-072F39000BA8}" type="datetime1">
              <a:rPr lang="ko-KR" altLang="en-US" smtClean="0"/>
              <a:pPr>
                <a:defRPr/>
              </a:pPr>
              <a:t>2019-06-12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fld id="{4BC575BC-1D44-49D9-861E-79693A2EEAAC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fld id="{CAFBD626-7868-4573-9C94-072F39000BA8}" type="datetime1">
              <a:rPr lang="ko-KR" altLang="en-US" smtClean="0"/>
              <a:pPr>
                <a:defRPr/>
              </a:pPr>
              <a:t>2019-06-12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fld id="{4BC575BC-1D44-49D9-861E-79693A2EEAAC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>
              <a:defRPr sz="21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2pPr>
            <a:lvl3pPr>
              <a:defRPr sz="18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3pPr>
            <a:lvl4pPr>
              <a:defRPr sz="15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4pPr>
            <a:lvl5pPr>
              <a:defRPr sz="15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ko-KR" altLang="en-US" dirty="0"/>
              <a:t>마스터 텍스트 스타일 편집</a:t>
            </a:r>
          </a:p>
          <a:p>
            <a:pPr lvl="1">
              <a:defRPr/>
            </a:pPr>
            <a:r>
              <a:rPr lang="ko-KR" altLang="en-US" dirty="0"/>
              <a:t>둘째 수준</a:t>
            </a:r>
          </a:p>
          <a:p>
            <a:pPr lvl="2">
              <a:defRPr/>
            </a:pPr>
            <a:r>
              <a:rPr lang="ko-KR" altLang="en-US" dirty="0"/>
              <a:t>셋째 수준</a:t>
            </a:r>
          </a:p>
          <a:p>
            <a:pPr lvl="3">
              <a:defRPr/>
            </a:pPr>
            <a:r>
              <a:rPr lang="ko-KR" altLang="en-US" dirty="0"/>
              <a:t>넷째 수준</a:t>
            </a:r>
          </a:p>
          <a:p>
            <a:pPr lvl="4">
              <a:defRPr/>
            </a:pPr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fld id="{CAFBD626-7868-4573-9C94-072F39000BA8}" type="datetime1">
              <a:rPr lang="ko-KR" altLang="en-US" smtClean="0"/>
              <a:pPr>
                <a:defRPr/>
              </a:pPr>
              <a:t>2019-06-12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fld id="{4BC575BC-1D44-49D9-861E-79693A2EEAAC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 lvl="0"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>
              <a:defRPr/>
            </a:pPr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fld id="{CAFBD626-7868-4573-9C94-072F39000BA8}" type="datetime1">
              <a:rPr lang="ko-KR" altLang="en-US" smtClean="0"/>
              <a:pPr>
                <a:defRPr/>
              </a:pPr>
              <a:t>2019-06-12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>
              <a:defRPr/>
            </a:pPr>
            <a:fld id="{4BC575BC-1D44-49D9-861E-79693A2EEAAC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63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6.gif"/><Relationship Id="rId10" Type="http://schemas.openxmlformats.org/officeDocument/2006/relationships/image" Target="../media/image34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3AB626C1-50F1-448F-A052-2B7E4221A8D0}"/>
              </a:ext>
            </a:extLst>
          </p:cNvPr>
          <p:cNvSpPr/>
          <p:nvPr/>
        </p:nvSpPr>
        <p:spPr>
          <a:xfrm>
            <a:off x="-506575" y="0"/>
            <a:ext cx="6465248" cy="6858000"/>
          </a:xfrm>
          <a:custGeom>
            <a:avLst/>
            <a:gdLst>
              <a:gd name="connsiteX0" fmla="*/ 676481 w 8620331"/>
              <a:gd name="connsiteY0" fmla="*/ 0 h 6858001"/>
              <a:gd name="connsiteX1" fmla="*/ 5335567 w 8620331"/>
              <a:gd name="connsiteY1" fmla="*/ 0 h 6858001"/>
              <a:gd name="connsiteX2" fmla="*/ 5335567 w 8620331"/>
              <a:gd name="connsiteY2" fmla="*/ 1 h 6858001"/>
              <a:gd name="connsiteX3" fmla="*/ 5862043 w 8620331"/>
              <a:gd name="connsiteY3" fmla="*/ 1 h 6858001"/>
              <a:gd name="connsiteX4" fmla="*/ 8620331 w 8620331"/>
              <a:gd name="connsiteY4" fmla="*/ 6858001 h 6858001"/>
              <a:gd name="connsiteX5" fmla="*/ 5335567 w 8620331"/>
              <a:gd name="connsiteY5" fmla="*/ 6858001 h 6858001"/>
              <a:gd name="connsiteX6" fmla="*/ 676481 w 8620331"/>
              <a:gd name="connsiteY6" fmla="*/ 6858001 h 6858001"/>
              <a:gd name="connsiteX7" fmla="*/ 0 w 8620331"/>
              <a:gd name="connsiteY7" fmla="*/ 6858001 h 6858001"/>
              <a:gd name="connsiteX8" fmla="*/ 676481 w 8620331"/>
              <a:gd name="connsiteY8" fmla="*/ 517605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331" h="6858001">
                <a:moveTo>
                  <a:pt x="676481" y="0"/>
                </a:moveTo>
                <a:lnTo>
                  <a:pt x="5335567" y="0"/>
                </a:lnTo>
                <a:lnTo>
                  <a:pt x="5335567" y="1"/>
                </a:lnTo>
                <a:lnTo>
                  <a:pt x="5862043" y="1"/>
                </a:lnTo>
                <a:lnTo>
                  <a:pt x="8620331" y="6858001"/>
                </a:lnTo>
                <a:lnTo>
                  <a:pt x="5335567" y="6858001"/>
                </a:lnTo>
                <a:lnTo>
                  <a:pt x="676481" y="6858001"/>
                </a:lnTo>
                <a:lnTo>
                  <a:pt x="0" y="6858001"/>
                </a:lnTo>
                <a:lnTo>
                  <a:pt x="676481" y="5176050"/>
                </a:lnTo>
                <a:close/>
              </a:path>
            </a:pathLst>
          </a:cu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7143D90D-09CA-4D87-8AC8-6B14D1B57F38}"/>
              </a:ext>
            </a:extLst>
          </p:cNvPr>
          <p:cNvSpPr/>
          <p:nvPr/>
        </p:nvSpPr>
        <p:spPr>
          <a:xfrm rot="10800000">
            <a:off x="3808023" y="-1"/>
            <a:ext cx="6465248" cy="6857998"/>
          </a:xfrm>
          <a:custGeom>
            <a:avLst/>
            <a:gdLst>
              <a:gd name="connsiteX0" fmla="*/ 676481 w 8620331"/>
              <a:gd name="connsiteY0" fmla="*/ 0 h 6858001"/>
              <a:gd name="connsiteX1" fmla="*/ 5335567 w 8620331"/>
              <a:gd name="connsiteY1" fmla="*/ 0 h 6858001"/>
              <a:gd name="connsiteX2" fmla="*/ 5335567 w 8620331"/>
              <a:gd name="connsiteY2" fmla="*/ 1 h 6858001"/>
              <a:gd name="connsiteX3" fmla="*/ 5862043 w 8620331"/>
              <a:gd name="connsiteY3" fmla="*/ 1 h 6858001"/>
              <a:gd name="connsiteX4" fmla="*/ 8620331 w 8620331"/>
              <a:gd name="connsiteY4" fmla="*/ 6858001 h 6858001"/>
              <a:gd name="connsiteX5" fmla="*/ 5335567 w 8620331"/>
              <a:gd name="connsiteY5" fmla="*/ 6858001 h 6858001"/>
              <a:gd name="connsiteX6" fmla="*/ 676481 w 8620331"/>
              <a:gd name="connsiteY6" fmla="*/ 6858001 h 6858001"/>
              <a:gd name="connsiteX7" fmla="*/ 0 w 8620331"/>
              <a:gd name="connsiteY7" fmla="*/ 6858001 h 6858001"/>
              <a:gd name="connsiteX8" fmla="*/ 676481 w 8620331"/>
              <a:gd name="connsiteY8" fmla="*/ 517605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331" h="6858001">
                <a:moveTo>
                  <a:pt x="676481" y="0"/>
                </a:moveTo>
                <a:lnTo>
                  <a:pt x="5335567" y="0"/>
                </a:lnTo>
                <a:lnTo>
                  <a:pt x="5335567" y="1"/>
                </a:lnTo>
                <a:lnTo>
                  <a:pt x="5862043" y="1"/>
                </a:lnTo>
                <a:lnTo>
                  <a:pt x="8620331" y="6858001"/>
                </a:lnTo>
                <a:lnTo>
                  <a:pt x="5335567" y="6858001"/>
                </a:lnTo>
                <a:lnTo>
                  <a:pt x="676481" y="6858001"/>
                </a:lnTo>
                <a:lnTo>
                  <a:pt x="0" y="6858001"/>
                </a:lnTo>
                <a:lnTo>
                  <a:pt x="676481" y="5176050"/>
                </a:lnTo>
                <a:close/>
              </a:path>
            </a:pathLst>
          </a:custGeom>
          <a:solidFill>
            <a:srgbClr val="EAEBF3"/>
          </a:solidFill>
          <a:ln>
            <a:solidFill>
              <a:srgbClr val="EAE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C7164D-519B-4DC9-95C6-4BDABF4CEED6}"/>
              </a:ext>
            </a:extLst>
          </p:cNvPr>
          <p:cNvSpPr/>
          <p:nvPr/>
        </p:nvSpPr>
        <p:spPr>
          <a:xfrm>
            <a:off x="419100" y="393700"/>
            <a:ext cx="8915400" cy="6083300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439CB2-B373-414F-BFEF-8FEF67A4C6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93700"/>
            <a:ext cx="8928496" cy="60922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E0DB87-0447-4EDA-8EF5-5822FBBC8586}"/>
              </a:ext>
            </a:extLst>
          </p:cNvPr>
          <p:cNvSpPr txBox="1"/>
          <p:nvPr/>
        </p:nvSpPr>
        <p:spPr>
          <a:xfrm>
            <a:off x="1282801" y="2604353"/>
            <a:ext cx="65783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pc="-225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나눔스퀘어 ExtraBold" panose="020B0600000101010101" pitchFamily="50" charset="-127"/>
              </a:rPr>
              <a:t>AR</a:t>
            </a:r>
            <a:r>
              <a:rPr lang="ko-KR" altLang="en-US" sz="6000" b="1" spc="-225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나눔스퀘어 ExtraBold" panose="020B0600000101010101" pitchFamily="50" charset="-127"/>
              </a:rPr>
              <a:t> 부시기 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C8089-1393-4E59-B0F2-DDBD7D8C8A52}"/>
              </a:ext>
            </a:extLst>
          </p:cNvPr>
          <p:cNvSpPr txBox="1"/>
          <p:nvPr/>
        </p:nvSpPr>
        <p:spPr>
          <a:xfrm>
            <a:off x="6219086" y="4210032"/>
            <a:ext cx="19639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김홍준</a:t>
            </a:r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 </a:t>
            </a:r>
            <a:r>
              <a:rPr lang="en-US" altLang="ko-KR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20140127</a:t>
            </a:r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en-US" altLang="ko-KR" sz="20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r>
              <a:rPr lang="ko-KR" altLang="en-US" sz="2000" b="1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변성욱</a:t>
            </a:r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 </a:t>
            </a:r>
            <a:r>
              <a:rPr lang="en-US" altLang="ko-KR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20140249</a:t>
            </a:r>
          </a:p>
          <a:p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이동기   </a:t>
            </a:r>
            <a:r>
              <a:rPr lang="en-US" altLang="ko-KR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20130947</a:t>
            </a:r>
          </a:p>
          <a:p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이재상</a:t>
            </a:r>
            <a:r>
              <a:rPr lang="en-US" altLang="ko-KR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  20161440</a:t>
            </a:r>
            <a:endParaRPr lang="ko-KR" altLang="en-US" sz="20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1D396-D035-4169-AF3B-6BF16454AFC2}"/>
              </a:ext>
            </a:extLst>
          </p:cNvPr>
          <p:cNvSpPr txBox="1"/>
          <p:nvPr/>
        </p:nvSpPr>
        <p:spPr>
          <a:xfrm>
            <a:off x="1587601" y="2327354"/>
            <a:ext cx="6578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-225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나눔스퀘어 ExtraBold" panose="020B0600000101010101" pitchFamily="50" charset="-127"/>
              </a:rPr>
              <a:t>AR(</a:t>
            </a:r>
            <a:r>
              <a:rPr lang="ko-KR" altLang="en-US" sz="4800" b="1" spc="-225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나눔스퀘어 ExtraBold" panose="020B0600000101010101" pitchFamily="50" charset="-127"/>
              </a:rPr>
              <a:t>증강현실</a:t>
            </a:r>
            <a:r>
              <a:rPr lang="en-US" altLang="ko-KR" sz="4800" b="1" spc="-225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4800" b="1" spc="-225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나눔스퀘어 ExtraBold" panose="020B0600000101010101" pitchFamily="50" charset="-127"/>
              </a:rPr>
              <a:t>재난 대피 </a:t>
            </a:r>
            <a:endParaRPr lang="en-US" altLang="ko-KR" sz="4800" b="1" spc="-225" dirty="0">
              <a:solidFill>
                <a:schemeClr val="tx1">
                  <a:lumMod val="85000"/>
                  <a:lumOff val="15000"/>
                </a:schemeClr>
              </a:solidFill>
              <a:latin typeface="배달의민족 연성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800" b="1" spc="-225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나눔스퀘어 ExtraBold" panose="020B0600000101010101" pitchFamily="50" charset="-127"/>
              </a:rPr>
              <a:t>훈련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178973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B5BB1A6-6979-4E0F-B32A-2566D82B2772}"/>
              </a:ext>
            </a:extLst>
          </p:cNvPr>
          <p:cNvSpPr/>
          <p:nvPr/>
        </p:nvSpPr>
        <p:spPr>
          <a:xfrm>
            <a:off x="946546" y="1498093"/>
            <a:ext cx="7829114" cy="49696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5" name="부분 원형 4">
            <a:extLst>
              <a:ext uri="{FF2B5EF4-FFF2-40B4-BE49-F238E27FC236}">
                <a16:creationId xmlns:a16="http://schemas.microsoft.com/office/drawing/2014/main" id="{BBD80A33-41EF-4B13-B71D-0CA19023A454}"/>
              </a:ext>
            </a:extLst>
          </p:cNvPr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27" name="Picture 4" descr="ì ëí° ë¡ê³ ì ëí ì´ë¯¸ì§ ê²ìê²°ê³¼">
            <a:extLst>
              <a:ext uri="{FF2B5EF4-FFF2-40B4-BE49-F238E27FC236}">
                <a16:creationId xmlns:a16="http://schemas.microsoft.com/office/drawing/2014/main" id="{96132DEA-04C2-447F-830D-18C58D85DE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16608" b="17438"/>
          <a:stretch/>
        </p:blipFill>
        <p:spPr>
          <a:xfrm>
            <a:off x="2032308" y="2196991"/>
            <a:ext cx="3262896" cy="1210512"/>
          </a:xfrm>
          <a:prstGeom prst="rect">
            <a:avLst/>
          </a:prstGeom>
          <a:noFill/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D027429C-7047-4B8A-9ECF-033DF9720AB9}"/>
              </a:ext>
            </a:extLst>
          </p:cNvPr>
          <p:cNvGrpSpPr/>
          <p:nvPr/>
        </p:nvGrpSpPr>
        <p:grpSpPr>
          <a:xfrm>
            <a:off x="1350767" y="3787139"/>
            <a:ext cx="2978862" cy="2155941"/>
            <a:chOff x="1240071" y="2632784"/>
            <a:chExt cx="3297087" cy="2386255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B7E53C1-E069-4751-A18F-70EBDA6909D2}"/>
                </a:ext>
              </a:extLst>
            </p:cNvPr>
            <p:cNvGrpSpPr/>
            <p:nvPr/>
          </p:nvGrpSpPr>
          <p:grpSpPr>
            <a:xfrm>
              <a:off x="1490142" y="2930369"/>
              <a:ext cx="2796943" cy="1855048"/>
              <a:chOff x="1689083" y="3675116"/>
              <a:chExt cx="2796943" cy="1855048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780A49E7-777F-47B9-8CB5-1AC20DD88A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9083" y="3675116"/>
                <a:ext cx="757791" cy="875807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FF09B874-5101-4C02-AF87-0F90C9A16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4515" y="3680260"/>
                <a:ext cx="872378" cy="872378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1B8D38D4-E166-4A97-B048-25B6BD7E5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6893" y="3678545"/>
                <a:ext cx="872378" cy="872378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C752F26D-6AFD-4CA8-B146-C35C09651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9083" y="4641285"/>
                <a:ext cx="872378" cy="872378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58E7A0EE-39D3-41BD-A1C2-356245815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4515" y="4640119"/>
                <a:ext cx="872378" cy="872378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2ABFBDFD-3456-4E3C-900D-C458BB6B86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9947" y="4664085"/>
                <a:ext cx="866079" cy="866079"/>
              </a:xfrm>
              <a:prstGeom prst="rect">
                <a:avLst/>
              </a:prstGeom>
            </p:spPr>
          </p:pic>
        </p:grp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ED84BA5F-47A0-4CBB-B379-88A92417FF61}"/>
                </a:ext>
              </a:extLst>
            </p:cNvPr>
            <p:cNvSpPr/>
            <p:nvPr/>
          </p:nvSpPr>
          <p:spPr>
            <a:xfrm>
              <a:off x="1240071" y="2632784"/>
              <a:ext cx="3297087" cy="2386255"/>
            </a:xfrm>
            <a:prstGeom prst="round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</p:grpSp>
      <p:sp>
        <p:nvSpPr>
          <p:cNvPr id="1025" name="사각형: 둥근 모서리 1024">
            <a:extLst>
              <a:ext uri="{FF2B5EF4-FFF2-40B4-BE49-F238E27FC236}">
                <a16:creationId xmlns:a16="http://schemas.microsoft.com/office/drawing/2014/main" id="{0152376A-E57A-4A75-B15F-172EB0EF2216}"/>
              </a:ext>
            </a:extLst>
          </p:cNvPr>
          <p:cNvSpPr/>
          <p:nvPr/>
        </p:nvSpPr>
        <p:spPr>
          <a:xfrm>
            <a:off x="2438067" y="500463"/>
            <a:ext cx="4883412" cy="16861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9C06BE4-FB5D-443D-8BC4-19CA14F64E96}"/>
              </a:ext>
            </a:extLst>
          </p:cNvPr>
          <p:cNvGrpSpPr/>
          <p:nvPr/>
        </p:nvGrpSpPr>
        <p:grpSpPr>
          <a:xfrm>
            <a:off x="4813490" y="4226495"/>
            <a:ext cx="3473082" cy="1687716"/>
            <a:chOff x="4521142" y="4106035"/>
            <a:chExt cx="3348200" cy="162703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9FB1572-3B46-4B7C-9125-2E9A0CE08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185" y="4756472"/>
              <a:ext cx="1349179" cy="909597"/>
            </a:xfrm>
            <a:prstGeom prst="rect">
              <a:avLst/>
            </a:prstGeom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920AAF3-408A-4E1E-9165-2CD34AB6CABF}"/>
                </a:ext>
              </a:extLst>
            </p:cNvPr>
            <p:cNvSpPr/>
            <p:nvPr/>
          </p:nvSpPr>
          <p:spPr>
            <a:xfrm>
              <a:off x="4521142" y="4106035"/>
              <a:ext cx="3348200" cy="1627031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  <p:pic>
          <p:nvPicPr>
            <p:cNvPr id="48" name="Picture 4" descr="filezilla logoì ëí ì´ë¯¸ì§ ê²ìê²°ê³¼">
              <a:extLst>
                <a:ext uri="{FF2B5EF4-FFF2-40B4-BE49-F238E27FC236}">
                  <a16:creationId xmlns:a16="http://schemas.microsoft.com/office/drawing/2014/main" id="{1773CFB9-5719-4B83-9F4D-A9AB57BD32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926" y="4786286"/>
              <a:ext cx="827854" cy="827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cafe24 logoì ëí ì´ë¯¸ì§ ê²ìê²°ê³¼">
              <a:extLst>
                <a:ext uri="{FF2B5EF4-FFF2-40B4-BE49-F238E27FC236}">
                  <a16:creationId xmlns:a16="http://schemas.microsoft.com/office/drawing/2014/main" id="{6FB3F049-A764-49FC-9B6C-18533CF5F2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20" t="38810" r="14862" b="38669"/>
            <a:stretch/>
          </p:blipFill>
          <p:spPr bwMode="auto">
            <a:xfrm>
              <a:off x="4644078" y="4300603"/>
              <a:ext cx="2321888" cy="37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6837477C-EFD0-4192-B2F6-5EA9A747AED6}"/>
              </a:ext>
            </a:extLst>
          </p:cNvPr>
          <p:cNvGrpSpPr/>
          <p:nvPr/>
        </p:nvGrpSpPr>
        <p:grpSpPr>
          <a:xfrm>
            <a:off x="5816176" y="2762453"/>
            <a:ext cx="2381278" cy="1139153"/>
            <a:chOff x="5095185" y="3037832"/>
            <a:chExt cx="2346960" cy="1122736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966F2548-9179-4BE4-A017-1DC80C219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8695" y="3173544"/>
              <a:ext cx="879598" cy="857729"/>
            </a:xfrm>
            <a:prstGeom prst="rect">
              <a:avLst/>
            </a:prstGeom>
          </p:spPr>
        </p:pic>
        <p:pic>
          <p:nvPicPr>
            <p:cNvPr id="57" name="그림 56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B4C10D8E-865B-41EE-A3C2-F045DC07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526" y="3173544"/>
              <a:ext cx="879598" cy="857729"/>
            </a:xfrm>
            <a:prstGeom prst="rect">
              <a:avLst/>
            </a:prstGeom>
          </p:spPr>
        </p:pic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59FD9B2E-DC06-4BF7-998D-0A234762220C}"/>
                </a:ext>
              </a:extLst>
            </p:cNvPr>
            <p:cNvSpPr/>
            <p:nvPr/>
          </p:nvSpPr>
          <p:spPr>
            <a:xfrm>
              <a:off x="5095185" y="3037832"/>
              <a:ext cx="2346960" cy="1122736"/>
            </a:xfrm>
            <a:prstGeom prst="round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</p:grpSp>
      <p:pic>
        <p:nvPicPr>
          <p:cNvPr id="1028" name="Picture 4" descr="ê¹íë¸ ë¡ê³ ì ëí ì´ë¯¸ì§ ê²ìê²°ê³¼">
            <a:extLst>
              <a:ext uri="{FF2B5EF4-FFF2-40B4-BE49-F238E27FC236}">
                <a16:creationId xmlns:a16="http://schemas.microsoft.com/office/drawing/2014/main" id="{BFF445B0-35D5-4C82-9185-32086E79F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507" y="569959"/>
            <a:ext cx="4918929" cy="162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F33B5A3-BCEE-46BA-833F-45FFA1743A03}"/>
              </a:ext>
            </a:extLst>
          </p:cNvPr>
          <p:cNvSpPr txBox="1"/>
          <p:nvPr/>
        </p:nvSpPr>
        <p:spPr>
          <a:xfrm>
            <a:off x="255090" y="321997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개발환경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48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lu"/>
      </p:transition>
    </mc:Choice>
    <mc:Fallback xmlns="">
      <p:transition spd="slow">
        <p:cover dir="l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>
            <a:extLst>
              <a:ext uri="{FF2B5EF4-FFF2-40B4-BE49-F238E27FC236}">
                <a16:creationId xmlns:a16="http://schemas.microsoft.com/office/drawing/2014/main" id="{BBD80A33-41EF-4B13-B71D-0CA19023A454}"/>
              </a:ext>
            </a:extLst>
          </p:cNvPr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6" name="Picture 4" descr="ì ëí° ë¡ê³ ì ëí ì´ë¯¸ì§ ê²ìê²°ê³¼">
            <a:extLst>
              <a:ext uri="{FF2B5EF4-FFF2-40B4-BE49-F238E27FC236}">
                <a16:creationId xmlns:a16="http://schemas.microsoft.com/office/drawing/2014/main" id="{13117F6B-32F0-4E7C-A6BA-4E0EA450A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10996" y="3226902"/>
            <a:ext cx="2557499" cy="1438593"/>
          </a:xfrm>
          <a:prstGeom prst="rect">
            <a:avLst/>
          </a:prstGeom>
          <a:noFill/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0DB0EB7-5285-4A09-B0E3-6B4FB496A632}"/>
              </a:ext>
            </a:extLst>
          </p:cNvPr>
          <p:cNvSpPr/>
          <p:nvPr/>
        </p:nvSpPr>
        <p:spPr>
          <a:xfrm>
            <a:off x="6007751" y="2052893"/>
            <a:ext cx="2393318" cy="40356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A8C34A8-698B-4095-A190-A2CE9A313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876" y="3215678"/>
            <a:ext cx="1721068" cy="1160319"/>
          </a:xfrm>
          <a:prstGeom prst="rect">
            <a:avLst/>
          </a:prstGeom>
        </p:spPr>
      </p:pic>
      <p:pic>
        <p:nvPicPr>
          <p:cNvPr id="20" name="Picture 2" descr="cafe24 logoì ëí ì´ë¯¸ì§ ê²ìê²°ê³¼">
            <a:extLst>
              <a:ext uri="{FF2B5EF4-FFF2-40B4-BE49-F238E27FC236}">
                <a16:creationId xmlns:a16="http://schemas.microsoft.com/office/drawing/2014/main" id="{4E59D64B-3C4A-413F-B25E-CE114D038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0" t="38810" r="14862" b="38669"/>
          <a:stretch/>
        </p:blipFill>
        <p:spPr bwMode="auto">
          <a:xfrm>
            <a:off x="2992397" y="2742709"/>
            <a:ext cx="3206272" cy="51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4A148E0-F8F9-48E6-87FE-E97CF327E804}"/>
              </a:ext>
            </a:extLst>
          </p:cNvPr>
          <p:cNvGrpSpPr/>
          <p:nvPr/>
        </p:nvGrpSpPr>
        <p:grpSpPr>
          <a:xfrm>
            <a:off x="1869091" y="2052893"/>
            <a:ext cx="5295419" cy="2297151"/>
            <a:chOff x="903249" y="3905701"/>
            <a:chExt cx="5295419" cy="2297151"/>
          </a:xfrm>
        </p:grpSpPr>
        <p:pic>
          <p:nvPicPr>
            <p:cNvPr id="12" name="그림 11" descr="선박이(가) 표시된 사진&#10;&#10;자동 생성된 설명">
              <a:extLst>
                <a:ext uri="{FF2B5EF4-FFF2-40B4-BE49-F238E27FC236}">
                  <a16:creationId xmlns:a16="http://schemas.microsoft.com/office/drawing/2014/main" id="{CE924A8C-59A4-4FD1-A765-18C7562F0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417" y="4269443"/>
              <a:ext cx="2480963" cy="130250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BDF455C-5595-4A8D-896F-FE0EF8457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744" y="4133356"/>
              <a:ext cx="2133824" cy="1438593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313CF6A-3DF9-48E2-9A5F-8E2BF24DA039}"/>
                </a:ext>
              </a:extLst>
            </p:cNvPr>
            <p:cNvSpPr/>
            <p:nvPr/>
          </p:nvSpPr>
          <p:spPr>
            <a:xfrm>
              <a:off x="903249" y="3905701"/>
              <a:ext cx="5295419" cy="229715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9438F4B-7A18-427C-9AD5-EA234E26A0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08" y="2671312"/>
            <a:ext cx="711195" cy="8219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A27603-5932-426F-8D8A-BB1C92B3CF4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880" y="2570953"/>
            <a:ext cx="821954" cy="8219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584703-DBBF-4DC9-A769-E885AAE8166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08" y="5477216"/>
            <a:ext cx="708315" cy="708315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B96BB0B-74DB-4A81-92C5-CF943BE5D883}"/>
              </a:ext>
            </a:extLst>
          </p:cNvPr>
          <p:cNvSpPr/>
          <p:nvPr/>
        </p:nvSpPr>
        <p:spPr>
          <a:xfrm>
            <a:off x="2948528" y="3058160"/>
            <a:ext cx="2914016" cy="293272"/>
          </a:xfrm>
          <a:prstGeom prst="rightArrow">
            <a:avLst>
              <a:gd name="adj1" fmla="val 50000"/>
              <a:gd name="adj2" fmla="val 108894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75E8FC9-9B27-40C3-B559-4E2434D082DD}"/>
              </a:ext>
            </a:extLst>
          </p:cNvPr>
          <p:cNvSpPr/>
          <p:nvPr/>
        </p:nvSpPr>
        <p:spPr>
          <a:xfrm rot="5400000">
            <a:off x="6795826" y="3761740"/>
            <a:ext cx="821953" cy="419796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21" name="화살표: 굽음 20">
            <a:extLst>
              <a:ext uri="{FF2B5EF4-FFF2-40B4-BE49-F238E27FC236}">
                <a16:creationId xmlns:a16="http://schemas.microsoft.com/office/drawing/2014/main" id="{37B351FC-A955-477E-B1F7-D5F2305E710D}"/>
              </a:ext>
            </a:extLst>
          </p:cNvPr>
          <p:cNvSpPr/>
          <p:nvPr/>
        </p:nvSpPr>
        <p:spPr>
          <a:xfrm rot="16200000">
            <a:off x="3339929" y="2786617"/>
            <a:ext cx="1024596" cy="4151451"/>
          </a:xfrm>
          <a:prstGeom prst="bentArrow">
            <a:avLst>
              <a:gd name="adj1" fmla="val 13296"/>
              <a:gd name="adj2" fmla="val 20319"/>
              <a:gd name="adj3" fmla="val 24781"/>
              <a:gd name="adj4" fmla="val 44754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02CBEB-8127-4AB5-942D-D971152859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8720" y="3730030"/>
            <a:ext cx="2716160" cy="134181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4D01DA4-254B-407C-8B3D-B387B65F4A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368" y="1052672"/>
            <a:ext cx="2716160" cy="13695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360E639-BC06-43CF-84E5-0E55089C9A6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3144"/>
          <a:stretch/>
        </p:blipFill>
        <p:spPr>
          <a:xfrm>
            <a:off x="1190833" y="5425535"/>
            <a:ext cx="2393318" cy="13662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BFDCA6-B7AE-4B85-A45B-EFAD186CE4CC}"/>
              </a:ext>
            </a:extLst>
          </p:cNvPr>
          <p:cNvSpPr txBox="1"/>
          <p:nvPr/>
        </p:nvSpPr>
        <p:spPr>
          <a:xfrm>
            <a:off x="255090" y="321997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개발환경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357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lu"/>
      </p:transition>
    </mc:Choice>
    <mc:Fallback xmlns="">
      <p:transition spd="slow">
        <p:cover dir="l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0.01574 L -0.00399 0.01597 C -0.00451 -1.48148E-6 -0.00451 -0.01574 -0.0052 -0.03148 C -0.00572 -0.04213 -0.00833 -0.03426 -0.00399 -0.04282 C -0.00347 -0.05278 -0.00277 -0.06967 -0.00156 -0.08032 C -0.00138 -0.08264 -0.00069 -0.08472 -0.00034 -0.0868 C 0.00313 -0.11042 -0.00225 -0.08055 0.0033 -0.10972 C 0.004 -0.12106 0.00296 -0.13287 0.00573 -0.14375 C 0.00643 -0.14699 0.00625 -0.15116 0.00816 -0.15347 L 0.01059 -0.15671 C 0.01094 -0.16111 0.01094 -0.16551 0.01181 -0.16991 C 0.01216 -0.17129 0.01355 -0.17176 0.01424 -0.17315 C 0.01511 -0.17454 0.0158 -0.17639 0.01667 -0.17801 C 0.0191 -0.18241 0.02223 -0.18611 0.02396 -0.19097 C 0.02483 -0.19305 0.02535 -0.1956 0.02639 -0.19745 C 0.02743 -0.19907 0.02882 -0.19954 0.03004 -0.20069 C 0.03143 -0.20602 0.03073 -0.20625 0.0349 -0.20879 C 0.03733 -0.21018 0.04237 -0.21204 0.04237 -0.2118 C 0.04462 -0.21504 0.04532 -0.21667 0.04844 -0.21852 C 0.04948 -0.21944 0.0507 -0.22014 0.05209 -0.22014 C 0.06511 -0.22129 0.07813 -0.22129 0.09115 -0.22176 C 0.09514 -0.22245 0.09931 -0.22268 0.1033 -0.22338 C 0.10452 -0.22384 0.10556 -0.225 0.10695 -0.225 L 0.27518 -0.22338 C 0.27691 -0.22292 0.27848 -0.22245 0.28004 -0.22176 C 0.28212 -0.22129 0.28438 -0.22129 0.28629 -0.22014 C 0.28733 -0.21967 0.28855 -0.21852 0.28872 -0.2169 C 0.28941 -0.20671 0.28872 -0.19629 0.28872 -0.18611 " pathEditMode="relative" rAng="0" ptsTypes="AAAAAAAAAAAAAAAAAAAAAAAAAAAA">
                                      <p:cBhvr>
                                        <p:cTn id="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4" y="-1203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L 2.77778E-6 0.16181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07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 animBg="1"/>
      <p:bldP spid="23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>
            <a:extLst>
              <a:ext uri="{FF2B5EF4-FFF2-40B4-BE49-F238E27FC236}">
                <a16:creationId xmlns:a16="http://schemas.microsoft.com/office/drawing/2014/main" id="{BBD80A33-41EF-4B13-B71D-0CA19023A454}"/>
              </a:ext>
            </a:extLst>
          </p:cNvPr>
          <p:cNvSpPr/>
          <p:nvPr/>
        </p:nvSpPr>
        <p:spPr>
          <a:xfrm rot="10800000">
            <a:off x="-2128477" y="-1760876"/>
            <a:ext cx="4237693" cy="3516524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FE62D39-36A8-425E-99AC-EDD2C1AA5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720" y="3730030"/>
            <a:ext cx="2716160" cy="13418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F0D2CB-3574-4552-BC41-6818B8270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68" y="1052672"/>
            <a:ext cx="2716160" cy="13695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CD898A6-B7A8-4FCC-B117-57EF56AB29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44"/>
          <a:stretch/>
        </p:blipFill>
        <p:spPr>
          <a:xfrm>
            <a:off x="1190833" y="5425535"/>
            <a:ext cx="2393318" cy="1366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FEE79F-7B39-48F1-A4A3-267BC2000E27}"/>
              </a:ext>
            </a:extLst>
          </p:cNvPr>
          <p:cNvSpPr txBox="1"/>
          <p:nvPr/>
        </p:nvSpPr>
        <p:spPr>
          <a:xfrm>
            <a:off x="255090" y="321997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개발환경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054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/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8465" y="341609"/>
            <a:ext cx="12506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기능설명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3" name="그림 2" descr="실외, 대지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4269" y="1760876"/>
            <a:ext cx="8056179" cy="4531601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7764517" y="4344616"/>
            <a:ext cx="945931" cy="95259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882758" y="3790193"/>
            <a:ext cx="1213945" cy="4729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랭킹 확인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73797" y="1972477"/>
            <a:ext cx="8137198" cy="4577174"/>
          </a:xfrm>
          <a:prstGeom prst="rect">
            <a:avLst/>
          </a:prstGeom>
        </p:spPr>
      </p:pic>
      <p:sp>
        <p:nvSpPr>
          <p:cNvPr id="10" name="직사각형 8">
            <a:extLst>
              <a:ext uri="{FF2B5EF4-FFF2-40B4-BE49-F238E27FC236}">
                <a16:creationId xmlns:a16="http://schemas.microsoft.com/office/drawing/2014/main" id="{F0865BE0-59D9-41C3-825D-5E6D437AC4B0}"/>
              </a:ext>
            </a:extLst>
          </p:cNvPr>
          <p:cNvSpPr/>
          <p:nvPr/>
        </p:nvSpPr>
        <p:spPr>
          <a:xfrm>
            <a:off x="3455630" y="517697"/>
            <a:ext cx="2387708" cy="60435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4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메인화면</a:t>
            </a:r>
            <a:endParaRPr lang="ko-KR" altLang="en-US" sz="24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>
            <a:extLst>
              <a:ext uri="{FF2B5EF4-FFF2-40B4-BE49-F238E27FC236}">
                <a16:creationId xmlns:a16="http://schemas.microsoft.com/office/drawing/2014/main" id="{BBD80A33-41EF-4B13-B71D-0CA19023A454}"/>
              </a:ext>
            </a:extLst>
          </p:cNvPr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3" name="그림 2" descr="실외, 대지이(가) 표시된 사진&#10;&#10;자동 생성된 설명">
            <a:extLst>
              <a:ext uri="{FF2B5EF4-FFF2-40B4-BE49-F238E27FC236}">
                <a16:creationId xmlns:a16="http://schemas.microsoft.com/office/drawing/2014/main" id="{E66BC3A5-8338-4C34-9410-82D04F1A6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9" y="1760876"/>
            <a:ext cx="8056179" cy="453160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208040A7-85CD-4AC7-A5F3-A41535A2C0FB}"/>
              </a:ext>
            </a:extLst>
          </p:cNvPr>
          <p:cNvSpPr/>
          <p:nvPr/>
        </p:nvSpPr>
        <p:spPr>
          <a:xfrm>
            <a:off x="6568966" y="4424855"/>
            <a:ext cx="712076" cy="69630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7" name="그림 6" descr="실외이(가) 표시된 사진&#10;&#10;자동 생성된 설명">
            <a:extLst>
              <a:ext uri="{FF2B5EF4-FFF2-40B4-BE49-F238E27FC236}">
                <a16:creationId xmlns:a16="http://schemas.microsoft.com/office/drawing/2014/main" id="{6CB8C604-5856-4833-BD24-B7EC4C0C6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97" y="2087122"/>
            <a:ext cx="8057600" cy="453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26F5B3-C913-4EC4-ADCF-C9C28CE2A9A7}"/>
              </a:ext>
            </a:extLst>
          </p:cNvPr>
          <p:cNvSpPr txBox="1"/>
          <p:nvPr/>
        </p:nvSpPr>
        <p:spPr>
          <a:xfrm>
            <a:off x="248465" y="341609"/>
            <a:ext cx="12506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기능설명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23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/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568966" y="4424855"/>
            <a:ext cx="712076" cy="69630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889234"/>
            <a:ext cx="9144000" cy="4473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444E76-D015-46B0-8E93-193C43B410CF}"/>
              </a:ext>
            </a:extLst>
          </p:cNvPr>
          <p:cNvSpPr txBox="1"/>
          <p:nvPr/>
        </p:nvSpPr>
        <p:spPr>
          <a:xfrm>
            <a:off x="248465" y="341609"/>
            <a:ext cx="12506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기능설명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>
            <a:extLst>
              <a:ext uri="{FF2B5EF4-FFF2-40B4-BE49-F238E27FC236}">
                <a16:creationId xmlns:a16="http://schemas.microsoft.com/office/drawing/2014/main" id="{BBD80A33-41EF-4B13-B71D-0CA19023A454}"/>
              </a:ext>
            </a:extLst>
          </p:cNvPr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3" name="그림 2" descr="실내, 바닥이(가) 표시된 사진&#10;&#10;자동 생성된 설명">
            <a:extLst>
              <a:ext uri="{FF2B5EF4-FFF2-40B4-BE49-F238E27FC236}">
                <a16:creationId xmlns:a16="http://schemas.microsoft.com/office/drawing/2014/main" id="{6AB69A9C-5FE7-465C-A046-8C4E6D878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00" y="1855733"/>
            <a:ext cx="8057600" cy="453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2DF631-1A2E-419D-AAC9-3BBB06561E8F}"/>
              </a:ext>
            </a:extLst>
          </p:cNvPr>
          <p:cNvSpPr txBox="1"/>
          <p:nvPr/>
        </p:nvSpPr>
        <p:spPr>
          <a:xfrm>
            <a:off x="248465" y="341609"/>
            <a:ext cx="12506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기능설명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E1947AD5-0347-439A-B7D9-35155C4BCC1F}"/>
              </a:ext>
            </a:extLst>
          </p:cNvPr>
          <p:cNvSpPr/>
          <p:nvPr/>
        </p:nvSpPr>
        <p:spPr>
          <a:xfrm>
            <a:off x="3455630" y="517697"/>
            <a:ext cx="2387708" cy="60435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튜토리얼</a:t>
            </a:r>
          </a:p>
        </p:txBody>
      </p:sp>
    </p:spTree>
    <p:extLst>
      <p:ext uri="{BB962C8B-B14F-4D97-AF65-F5344CB8AC3E}">
        <p14:creationId xmlns:p14="http://schemas.microsoft.com/office/powerpoint/2010/main" val="1682873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>
            <a:extLst>
              <a:ext uri="{FF2B5EF4-FFF2-40B4-BE49-F238E27FC236}">
                <a16:creationId xmlns:a16="http://schemas.microsoft.com/office/drawing/2014/main" id="{BBD80A33-41EF-4B13-B71D-0CA19023A454}"/>
              </a:ext>
            </a:extLst>
          </p:cNvPr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4" name="그림 3" descr="실내, 노트북, 전자기기이(가) 표시된 사진&#10;&#10;자동 생성된 설명">
            <a:extLst>
              <a:ext uri="{FF2B5EF4-FFF2-40B4-BE49-F238E27FC236}">
                <a16:creationId xmlns:a16="http://schemas.microsoft.com/office/drawing/2014/main" id="{5DD19976-8FF0-4E82-925F-85747A670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00" y="1876753"/>
            <a:ext cx="8057600" cy="453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FF0AE8-E078-4D12-8476-2A80DD34E956}"/>
              </a:ext>
            </a:extLst>
          </p:cNvPr>
          <p:cNvSpPr txBox="1"/>
          <p:nvPr/>
        </p:nvSpPr>
        <p:spPr>
          <a:xfrm>
            <a:off x="248465" y="341609"/>
            <a:ext cx="12506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기능설명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225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>
            <a:extLst>
              <a:ext uri="{FF2B5EF4-FFF2-40B4-BE49-F238E27FC236}">
                <a16:creationId xmlns:a16="http://schemas.microsoft.com/office/drawing/2014/main" id="{BBD80A33-41EF-4B13-B71D-0CA19023A454}"/>
              </a:ext>
            </a:extLst>
          </p:cNvPr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3" name="그림 2" descr="실내, 바닥, 벽, 앉아있는이(가) 표시된 사진&#10;&#10;자동 생성된 설명">
            <a:extLst>
              <a:ext uri="{FF2B5EF4-FFF2-40B4-BE49-F238E27FC236}">
                <a16:creationId xmlns:a16="http://schemas.microsoft.com/office/drawing/2014/main" id="{0FB9BF33-59FD-4AC6-B09D-93C5C4968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00" y="1908285"/>
            <a:ext cx="8057600" cy="45324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16346930-63B0-4509-91B8-D8A6695FF44E}"/>
              </a:ext>
            </a:extLst>
          </p:cNvPr>
          <p:cNvSpPr/>
          <p:nvPr/>
        </p:nvSpPr>
        <p:spPr>
          <a:xfrm>
            <a:off x="630621" y="2228193"/>
            <a:ext cx="861848" cy="3468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C4B65-7400-4B82-B5C7-69EBF576F786}"/>
              </a:ext>
            </a:extLst>
          </p:cNvPr>
          <p:cNvSpPr txBox="1"/>
          <p:nvPr/>
        </p:nvSpPr>
        <p:spPr>
          <a:xfrm>
            <a:off x="248465" y="341609"/>
            <a:ext cx="12506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기능설명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696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>
            <a:extLst>
              <a:ext uri="{FF2B5EF4-FFF2-40B4-BE49-F238E27FC236}">
                <a16:creationId xmlns:a16="http://schemas.microsoft.com/office/drawing/2014/main" id="{BBD80A33-41EF-4B13-B71D-0CA19023A454}"/>
              </a:ext>
            </a:extLst>
          </p:cNvPr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4" name="그림 3" descr="바닥이(가) 표시된 사진&#10;&#10;자동 생성된 설명">
            <a:extLst>
              <a:ext uri="{FF2B5EF4-FFF2-40B4-BE49-F238E27FC236}">
                <a16:creationId xmlns:a16="http://schemas.microsoft.com/office/drawing/2014/main" id="{1D9B2438-E594-4ECD-B6D6-36CAA2075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00" y="1897774"/>
            <a:ext cx="8057600" cy="45324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3DC43297-F7BD-4536-AD9A-238E12A2EC4C}"/>
              </a:ext>
            </a:extLst>
          </p:cNvPr>
          <p:cNvSpPr/>
          <p:nvPr/>
        </p:nvSpPr>
        <p:spPr>
          <a:xfrm>
            <a:off x="8107565" y="1854230"/>
            <a:ext cx="515007" cy="5044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5E0BE-D695-4062-865C-41F5A61A2FEB}"/>
              </a:ext>
            </a:extLst>
          </p:cNvPr>
          <p:cNvSpPr txBox="1"/>
          <p:nvPr/>
        </p:nvSpPr>
        <p:spPr>
          <a:xfrm>
            <a:off x="248465" y="341609"/>
            <a:ext cx="12506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기능설명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127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/>
          <p:cNvSpPr/>
          <p:nvPr/>
        </p:nvSpPr>
        <p:spPr>
          <a:xfrm>
            <a:off x="-506575" y="0"/>
            <a:ext cx="6465248" cy="6858000"/>
          </a:xfrm>
          <a:custGeom>
            <a:avLst/>
            <a:gdLst>
              <a:gd name="connsiteX0" fmla="*/ 676481 w 8620331"/>
              <a:gd name="connsiteY0" fmla="*/ 0 h 6858001"/>
              <a:gd name="connsiteX1" fmla="*/ 5335567 w 8620331"/>
              <a:gd name="connsiteY1" fmla="*/ 0 h 6858001"/>
              <a:gd name="connsiteX2" fmla="*/ 5335567 w 8620331"/>
              <a:gd name="connsiteY2" fmla="*/ 1 h 6858001"/>
              <a:gd name="connsiteX3" fmla="*/ 5862043 w 8620331"/>
              <a:gd name="connsiteY3" fmla="*/ 1 h 6858001"/>
              <a:gd name="connsiteX4" fmla="*/ 8620331 w 8620331"/>
              <a:gd name="connsiteY4" fmla="*/ 6858001 h 6858001"/>
              <a:gd name="connsiteX5" fmla="*/ 5335567 w 8620331"/>
              <a:gd name="connsiteY5" fmla="*/ 6858001 h 6858001"/>
              <a:gd name="connsiteX6" fmla="*/ 676481 w 8620331"/>
              <a:gd name="connsiteY6" fmla="*/ 6858001 h 6858001"/>
              <a:gd name="connsiteX7" fmla="*/ 0 w 8620331"/>
              <a:gd name="connsiteY7" fmla="*/ 6858001 h 6858001"/>
              <a:gd name="connsiteX8" fmla="*/ 676481 w 8620331"/>
              <a:gd name="connsiteY8" fmla="*/ 517605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331" h="6858001">
                <a:moveTo>
                  <a:pt x="676481" y="0"/>
                </a:moveTo>
                <a:lnTo>
                  <a:pt x="5335567" y="0"/>
                </a:lnTo>
                <a:lnTo>
                  <a:pt x="5335567" y="1"/>
                </a:lnTo>
                <a:lnTo>
                  <a:pt x="5862043" y="1"/>
                </a:lnTo>
                <a:lnTo>
                  <a:pt x="8620331" y="6858001"/>
                </a:lnTo>
                <a:lnTo>
                  <a:pt x="5335567" y="6858001"/>
                </a:lnTo>
                <a:lnTo>
                  <a:pt x="676481" y="6858001"/>
                </a:lnTo>
                <a:lnTo>
                  <a:pt x="0" y="6858001"/>
                </a:lnTo>
                <a:lnTo>
                  <a:pt x="676481" y="5176050"/>
                </a:lnTo>
                <a:close/>
              </a:path>
            </a:pathLst>
          </a:cu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" name="자유형: 도형 6"/>
          <p:cNvSpPr/>
          <p:nvPr/>
        </p:nvSpPr>
        <p:spPr>
          <a:xfrm rot="10800000">
            <a:off x="3808023" y="-1"/>
            <a:ext cx="6465248" cy="6857998"/>
          </a:xfrm>
          <a:custGeom>
            <a:avLst/>
            <a:gdLst>
              <a:gd name="connsiteX0" fmla="*/ 676481 w 8620331"/>
              <a:gd name="connsiteY0" fmla="*/ 0 h 6858001"/>
              <a:gd name="connsiteX1" fmla="*/ 5335567 w 8620331"/>
              <a:gd name="connsiteY1" fmla="*/ 0 h 6858001"/>
              <a:gd name="connsiteX2" fmla="*/ 5335567 w 8620331"/>
              <a:gd name="connsiteY2" fmla="*/ 1 h 6858001"/>
              <a:gd name="connsiteX3" fmla="*/ 5862043 w 8620331"/>
              <a:gd name="connsiteY3" fmla="*/ 1 h 6858001"/>
              <a:gd name="connsiteX4" fmla="*/ 8620331 w 8620331"/>
              <a:gd name="connsiteY4" fmla="*/ 6858001 h 6858001"/>
              <a:gd name="connsiteX5" fmla="*/ 5335567 w 8620331"/>
              <a:gd name="connsiteY5" fmla="*/ 6858001 h 6858001"/>
              <a:gd name="connsiteX6" fmla="*/ 676481 w 8620331"/>
              <a:gd name="connsiteY6" fmla="*/ 6858001 h 6858001"/>
              <a:gd name="connsiteX7" fmla="*/ 0 w 8620331"/>
              <a:gd name="connsiteY7" fmla="*/ 6858001 h 6858001"/>
              <a:gd name="connsiteX8" fmla="*/ 676481 w 8620331"/>
              <a:gd name="connsiteY8" fmla="*/ 517605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331" h="6858001">
                <a:moveTo>
                  <a:pt x="676481" y="0"/>
                </a:moveTo>
                <a:lnTo>
                  <a:pt x="5335567" y="0"/>
                </a:lnTo>
                <a:lnTo>
                  <a:pt x="5335567" y="1"/>
                </a:lnTo>
                <a:lnTo>
                  <a:pt x="5862043" y="1"/>
                </a:lnTo>
                <a:lnTo>
                  <a:pt x="8620331" y="6858001"/>
                </a:lnTo>
                <a:lnTo>
                  <a:pt x="5335567" y="6858001"/>
                </a:lnTo>
                <a:lnTo>
                  <a:pt x="676481" y="6858001"/>
                </a:lnTo>
                <a:lnTo>
                  <a:pt x="0" y="6858001"/>
                </a:lnTo>
                <a:lnTo>
                  <a:pt x="676481" y="5176050"/>
                </a:lnTo>
                <a:close/>
              </a:path>
            </a:pathLst>
          </a:custGeom>
          <a:solidFill>
            <a:srgbClr val="EAEBF3"/>
          </a:solidFill>
          <a:ln>
            <a:solidFill>
              <a:srgbClr val="EAE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19100" y="467361"/>
            <a:ext cx="8915400" cy="6083300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59420" y="1175012"/>
            <a:ext cx="1908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0" b="1" spc="-225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목차</a:t>
            </a:r>
          </a:p>
        </p:txBody>
      </p:sp>
      <p:cxnSp>
        <p:nvCxnSpPr>
          <p:cNvPr id="19" name="직선 연결선 18"/>
          <p:cNvCxnSpPr>
            <a:stCxn id="30" idx="2"/>
            <a:endCxn id="30" idx="0"/>
          </p:cNvCxnSpPr>
          <p:nvPr/>
        </p:nvCxnSpPr>
        <p:spPr>
          <a:xfrm flipV="1">
            <a:off x="4876800" y="467361"/>
            <a:ext cx="0" cy="60833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995649" y="1072478"/>
            <a:ext cx="4241982" cy="4819035"/>
          </a:xfrm>
          <a:prstGeom prst="rect">
            <a:avLst/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79115" y="665839"/>
            <a:ext cx="34750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24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128588" indent="-128588">
              <a:buFontTx/>
              <a:buChar char="-"/>
              <a:defRPr/>
            </a:pPr>
            <a:endParaRPr lang="en-US" altLang="ko-KR" sz="24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128588" indent="-128588">
              <a:buFontTx/>
              <a:buChar char="-"/>
              <a:defRPr/>
            </a:pPr>
            <a:r>
              <a:rPr lang="ko-KR" altLang="en-US" sz="2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개요</a:t>
            </a:r>
          </a:p>
          <a:p>
            <a:pPr marL="128588" indent="-128588">
              <a:buFontTx/>
              <a:buChar char="-"/>
              <a:defRPr/>
            </a:pPr>
            <a:endParaRPr lang="en-US" altLang="ko-KR" sz="24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128588" indent="-128588">
              <a:buFontTx/>
              <a:buChar char="-"/>
              <a:defRPr/>
            </a:pPr>
            <a:r>
              <a:rPr lang="ko-KR" altLang="en-US" sz="2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 환경</a:t>
            </a:r>
          </a:p>
          <a:p>
            <a:pPr marL="128588" indent="-128588">
              <a:buFontTx/>
              <a:buChar char="-"/>
              <a:defRPr/>
            </a:pPr>
            <a:endParaRPr lang="en-US" altLang="ko-KR" sz="24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128588" indent="-128588">
              <a:buFontTx/>
              <a:buChar char="-"/>
              <a:defRPr/>
            </a:pPr>
            <a:r>
              <a:rPr lang="ko-KR" altLang="en-US" sz="2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기능 설명</a:t>
            </a:r>
          </a:p>
          <a:p>
            <a:pPr marL="128588" indent="-128588">
              <a:buFontTx/>
              <a:buChar char="-"/>
              <a:defRPr/>
            </a:pPr>
            <a:endParaRPr lang="en-US" altLang="ko-KR" sz="24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128588" indent="-128588">
              <a:buFontTx/>
              <a:buChar char="-"/>
              <a:defRPr/>
            </a:pPr>
            <a:r>
              <a:rPr lang="ko-KR" altLang="en-US" sz="2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문제점</a:t>
            </a:r>
          </a:p>
          <a:p>
            <a:pPr marL="128588" indent="-128588">
              <a:buFontTx/>
              <a:buChar char="-"/>
              <a:defRPr/>
            </a:pPr>
            <a:endParaRPr lang="ko-KR" altLang="en-US" sz="24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128588" indent="-128588">
              <a:buFontTx/>
              <a:buChar char="-"/>
              <a:defRPr/>
            </a:pPr>
            <a:r>
              <a:rPr lang="ko-KR" altLang="en-US" sz="24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향후 계획</a:t>
            </a:r>
          </a:p>
          <a:p>
            <a:pPr marL="128588" indent="-128588">
              <a:buFontTx/>
              <a:buChar char="-"/>
              <a:defRPr/>
            </a:pPr>
            <a:endParaRPr lang="en-US" altLang="ko-KR" sz="24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128588" indent="-128588">
              <a:buFontTx/>
              <a:buChar char="-"/>
              <a:defRPr/>
            </a:pPr>
            <a:endParaRPr lang="ko-KR" altLang="en-US" sz="24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/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3" name="그림 2" descr="명함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2667" y="1885761"/>
            <a:ext cx="8107565" cy="4560505"/>
          </a:xfrm>
          <a:prstGeom prst="rect">
            <a:avLst/>
          </a:prstGeom>
        </p:spPr>
      </p:pic>
      <p:sp>
        <p:nvSpPr>
          <p:cNvPr id="12" name="직사각형 8"/>
          <p:cNvSpPr/>
          <p:nvPr/>
        </p:nvSpPr>
        <p:spPr>
          <a:xfrm>
            <a:off x="3455630" y="517697"/>
            <a:ext cx="2387708" cy="60435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첫번째 미션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37F06-ED2A-45E0-97ED-17CCC0412BDC}"/>
              </a:ext>
            </a:extLst>
          </p:cNvPr>
          <p:cNvSpPr txBox="1"/>
          <p:nvPr/>
        </p:nvSpPr>
        <p:spPr>
          <a:xfrm>
            <a:off x="248465" y="341609"/>
            <a:ext cx="12506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기능설명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/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0291" y="1871545"/>
            <a:ext cx="8549028" cy="4158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D5D049-2A9D-4647-AF88-00784E3973F8}"/>
              </a:ext>
            </a:extLst>
          </p:cNvPr>
          <p:cNvSpPr txBox="1"/>
          <p:nvPr/>
        </p:nvSpPr>
        <p:spPr>
          <a:xfrm>
            <a:off x="248465" y="341609"/>
            <a:ext cx="12506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기능설명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/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050" y="1806305"/>
            <a:ext cx="8330873" cy="4052622"/>
          </a:xfrm>
          <a:prstGeom prst="rect">
            <a:avLst/>
          </a:prstGeom>
        </p:spPr>
      </p:pic>
      <p:sp>
        <p:nvSpPr>
          <p:cNvPr id="16" name="타원 5"/>
          <p:cNvSpPr/>
          <p:nvPr/>
        </p:nvSpPr>
        <p:spPr>
          <a:xfrm>
            <a:off x="7177360" y="2789554"/>
            <a:ext cx="724115" cy="49591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7" name="직사각형 6"/>
          <p:cNvSpPr/>
          <p:nvPr/>
        </p:nvSpPr>
        <p:spPr>
          <a:xfrm>
            <a:off x="6630153" y="2248179"/>
            <a:ext cx="1683671" cy="4729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아이템 사용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9265" y="2289079"/>
            <a:ext cx="8253982" cy="4015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57785-D424-4A60-B861-72DAEE16ADE2}"/>
              </a:ext>
            </a:extLst>
          </p:cNvPr>
          <p:cNvSpPr txBox="1"/>
          <p:nvPr/>
        </p:nvSpPr>
        <p:spPr>
          <a:xfrm>
            <a:off x="248465" y="341609"/>
            <a:ext cx="12506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기능설명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/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1815" y="1872414"/>
            <a:ext cx="8330873" cy="4052622"/>
          </a:xfrm>
          <a:prstGeom prst="rect">
            <a:avLst/>
          </a:prstGeom>
        </p:spPr>
      </p:pic>
      <p:sp>
        <p:nvSpPr>
          <p:cNvPr id="20" name="타원 5"/>
          <p:cNvSpPr/>
          <p:nvPr/>
        </p:nvSpPr>
        <p:spPr>
          <a:xfrm>
            <a:off x="7094897" y="3429000"/>
            <a:ext cx="724115" cy="49591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21" name="직사각형 6"/>
          <p:cNvSpPr/>
          <p:nvPr/>
        </p:nvSpPr>
        <p:spPr>
          <a:xfrm>
            <a:off x="6547690" y="2887624"/>
            <a:ext cx="1683671" cy="4729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아이템 습득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822" y="2647063"/>
            <a:ext cx="8307626" cy="40413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BC781E-A9C3-4976-98DD-26D18CB23B4E}"/>
              </a:ext>
            </a:extLst>
          </p:cNvPr>
          <p:cNvSpPr txBox="1"/>
          <p:nvPr/>
        </p:nvSpPr>
        <p:spPr>
          <a:xfrm>
            <a:off x="248465" y="341609"/>
            <a:ext cx="12506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기능설명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/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8577" y="1819353"/>
            <a:ext cx="8361271" cy="406741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3544" y="2523941"/>
            <a:ext cx="7958935" cy="3871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DF431E-1492-48B9-B467-860116210CA5}"/>
              </a:ext>
            </a:extLst>
          </p:cNvPr>
          <p:cNvSpPr txBox="1"/>
          <p:nvPr/>
        </p:nvSpPr>
        <p:spPr>
          <a:xfrm>
            <a:off x="248465" y="341609"/>
            <a:ext cx="12506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기능설명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/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7824" y="1819353"/>
            <a:ext cx="7315200" cy="35585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93101" y="3028637"/>
            <a:ext cx="7315200" cy="3558540"/>
          </a:xfrm>
          <a:prstGeom prst="rect">
            <a:avLst/>
          </a:prstGeom>
        </p:spPr>
      </p:pic>
      <p:sp>
        <p:nvSpPr>
          <p:cNvPr id="15" name="직사각형 8"/>
          <p:cNvSpPr/>
          <p:nvPr/>
        </p:nvSpPr>
        <p:spPr>
          <a:xfrm>
            <a:off x="3455630" y="517697"/>
            <a:ext cx="2139797" cy="49997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9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두 번째 미션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5EC7A-D3AF-4388-A053-EB0140BA850C}"/>
              </a:ext>
            </a:extLst>
          </p:cNvPr>
          <p:cNvSpPr txBox="1"/>
          <p:nvPr/>
        </p:nvSpPr>
        <p:spPr>
          <a:xfrm>
            <a:off x="248465" y="341609"/>
            <a:ext cx="12506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기능설명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/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8098" y="1806305"/>
            <a:ext cx="7315200" cy="3558540"/>
          </a:xfrm>
          <a:prstGeom prst="rect">
            <a:avLst/>
          </a:prstGeom>
        </p:spPr>
      </p:pic>
      <p:sp>
        <p:nvSpPr>
          <p:cNvPr id="14" name="직사각형 8"/>
          <p:cNvSpPr/>
          <p:nvPr/>
        </p:nvSpPr>
        <p:spPr>
          <a:xfrm>
            <a:off x="3455630" y="517697"/>
            <a:ext cx="2139797" cy="49997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9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세 번째 미션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392" y="2119456"/>
            <a:ext cx="7315200" cy="35585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05735" y="2510895"/>
            <a:ext cx="7315200" cy="355854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36319" y="2816687"/>
            <a:ext cx="7315200" cy="3558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C883A2-5099-4FAE-8A0D-D6FDAEE68C19}"/>
              </a:ext>
            </a:extLst>
          </p:cNvPr>
          <p:cNvSpPr txBox="1"/>
          <p:nvPr/>
        </p:nvSpPr>
        <p:spPr>
          <a:xfrm>
            <a:off x="248465" y="341609"/>
            <a:ext cx="12506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기능설명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/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8578" y="1819353"/>
            <a:ext cx="7315200" cy="3558540"/>
          </a:xfrm>
          <a:prstGeom prst="rect">
            <a:avLst/>
          </a:prstGeom>
        </p:spPr>
      </p:pic>
      <p:sp>
        <p:nvSpPr>
          <p:cNvPr id="22" name="타원 5"/>
          <p:cNvSpPr/>
          <p:nvPr/>
        </p:nvSpPr>
        <p:spPr>
          <a:xfrm>
            <a:off x="6420579" y="2672122"/>
            <a:ext cx="724115" cy="49591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3024" y="2281720"/>
            <a:ext cx="7315200" cy="3558540"/>
          </a:xfrm>
          <a:prstGeom prst="rect">
            <a:avLst/>
          </a:prstGeom>
        </p:spPr>
      </p:pic>
      <p:sp>
        <p:nvSpPr>
          <p:cNvPr id="26" name="타원 5"/>
          <p:cNvSpPr/>
          <p:nvPr/>
        </p:nvSpPr>
        <p:spPr>
          <a:xfrm>
            <a:off x="3393456" y="4003014"/>
            <a:ext cx="724115" cy="49591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27862" y="2711311"/>
            <a:ext cx="7315200" cy="355854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27080" y="3021956"/>
            <a:ext cx="7307580" cy="35280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9A025B-E4EF-4F17-9D5B-3B9E987839DA}"/>
              </a:ext>
            </a:extLst>
          </p:cNvPr>
          <p:cNvSpPr txBox="1"/>
          <p:nvPr/>
        </p:nvSpPr>
        <p:spPr>
          <a:xfrm>
            <a:off x="248465" y="341609"/>
            <a:ext cx="12506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기능설명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/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2001" y="1845449"/>
            <a:ext cx="8709959" cy="4237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AA64B0-B9FF-4ACD-A463-D3BE4833755B}"/>
              </a:ext>
            </a:extLst>
          </p:cNvPr>
          <p:cNvSpPr txBox="1"/>
          <p:nvPr/>
        </p:nvSpPr>
        <p:spPr>
          <a:xfrm>
            <a:off x="248465" y="341609"/>
            <a:ext cx="12506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기능설명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/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1147" y="1923736"/>
            <a:ext cx="8683139" cy="4223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10EFCB-BF2F-4B43-8A0B-518218D06CF2}"/>
              </a:ext>
            </a:extLst>
          </p:cNvPr>
          <p:cNvSpPr txBox="1"/>
          <p:nvPr/>
        </p:nvSpPr>
        <p:spPr>
          <a:xfrm>
            <a:off x="248465" y="341609"/>
            <a:ext cx="12506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기능설명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/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9604" y="366765"/>
            <a:ext cx="81945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</a:p>
        </p:txBody>
      </p:sp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99604" y="2674308"/>
            <a:ext cx="4771159" cy="381692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350435" y="1769676"/>
            <a:ext cx="667444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사용자와 밀접한 공간에서 플레이 할 수는 없을까</a:t>
            </a:r>
            <a:r>
              <a:rPr lang="en-US" altLang="ko-KR" sz="3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30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/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2384" y="293695"/>
            <a:ext cx="9010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시연</a:t>
            </a:r>
          </a:p>
        </p:txBody>
      </p:sp>
      <p:pic>
        <p:nvPicPr>
          <p:cNvPr id="13" name="KakaoTalk_Video_20190611_2259_21_498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0" y="838200"/>
            <a:ext cx="9144000" cy="518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7507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/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08349"/>
            <a:ext cx="98777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문제점</a:t>
            </a:r>
          </a:p>
        </p:txBody>
      </p:sp>
      <p:sp>
        <p:nvSpPr>
          <p:cNvPr id="4" name="모서리가 둥근 직사각형 25"/>
          <p:cNvSpPr/>
          <p:nvPr/>
        </p:nvSpPr>
        <p:spPr>
          <a:xfrm>
            <a:off x="905497" y="1851378"/>
            <a:ext cx="7333005" cy="4333042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2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/>
          <a:lstStyle/>
          <a:p>
            <a:pPr marL="256921" indent="-25692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조원 모두 유니티 엔진을 처음 사용해 수련도가 없었음</a:t>
            </a:r>
            <a:r>
              <a:rPr lang="en-US" altLang="ko-KR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256921" indent="-25692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ko-KR" altLang="en-US" sz="2000" dirty="0">
                <a:solidFill>
                  <a:schemeClr val="dk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서버를 연동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하여 프로그램을 개발이 처음이라 많은 시행착오를 거쳤음</a:t>
            </a:r>
            <a:r>
              <a:rPr lang="en-US" altLang="ko-KR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256921" indent="-25692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중간에 사용하는 </a:t>
            </a:r>
            <a:r>
              <a:rPr lang="en-US" altLang="ko-KR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SDK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를 바꾸어 공부를 다시 해야 했음</a:t>
            </a:r>
            <a:r>
              <a:rPr lang="en-US" altLang="ko-KR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marL="256921" indent="-256921">
              <a:lnSpc>
                <a:spcPct val="130000"/>
              </a:lnSpc>
              <a:buFont typeface="Arial"/>
              <a:buChar char="•"/>
              <a:defRPr/>
            </a:pPr>
            <a:endParaRPr lang="en-US" altLang="ko-KR" sz="20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256921" indent="-256921">
              <a:lnSpc>
                <a:spcPct val="130000"/>
              </a:lnSpc>
              <a:buFont typeface="Arial"/>
              <a:buChar char="•"/>
              <a:defRPr/>
            </a:pPr>
            <a:endParaRPr lang="ko-KR" altLang="en-US" dirty="0">
              <a:solidFill>
                <a:schemeClr val="dk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>
            <a:extLst>
              <a:ext uri="{FF2B5EF4-FFF2-40B4-BE49-F238E27FC236}">
                <a16:creationId xmlns:a16="http://schemas.microsoft.com/office/drawing/2014/main" id="{BBD80A33-41EF-4B13-B71D-0CA19023A454}"/>
              </a:ext>
            </a:extLst>
          </p:cNvPr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4FA9C9-2BFF-4111-9134-A143E83EF151}"/>
              </a:ext>
            </a:extLst>
          </p:cNvPr>
          <p:cNvSpPr txBox="1"/>
          <p:nvPr/>
        </p:nvSpPr>
        <p:spPr>
          <a:xfrm>
            <a:off x="0" y="308349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향후 계획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3" name="그림 2" descr="실외, 대지이(가) 표시된 사진&#10;&#10;자동 생성된 설명">
            <a:extLst>
              <a:ext uri="{FF2B5EF4-FFF2-40B4-BE49-F238E27FC236}">
                <a16:creationId xmlns:a16="http://schemas.microsoft.com/office/drawing/2014/main" id="{E66BC3A5-8338-4C34-9410-82D04F1A6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9" y="1760876"/>
            <a:ext cx="8056179" cy="453160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208040A7-85CD-4AC7-A5F3-A41535A2C0FB}"/>
              </a:ext>
            </a:extLst>
          </p:cNvPr>
          <p:cNvSpPr/>
          <p:nvPr/>
        </p:nvSpPr>
        <p:spPr>
          <a:xfrm>
            <a:off x="7764517" y="5069830"/>
            <a:ext cx="945931" cy="95259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35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>
            <a:extLst>
              <a:ext uri="{FF2B5EF4-FFF2-40B4-BE49-F238E27FC236}">
                <a16:creationId xmlns:a16="http://schemas.microsoft.com/office/drawing/2014/main" id="{BBD80A33-41EF-4B13-B71D-0CA19023A454}"/>
              </a:ext>
            </a:extLst>
          </p:cNvPr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4FA9C9-2BFF-4111-9134-A143E83EF151}"/>
              </a:ext>
            </a:extLst>
          </p:cNvPr>
          <p:cNvSpPr txBox="1"/>
          <p:nvPr/>
        </p:nvSpPr>
        <p:spPr>
          <a:xfrm>
            <a:off x="0" y="308349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향후 계획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99D373-885D-4C24-8041-A0C37D428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4" y="1966225"/>
            <a:ext cx="7726005" cy="43458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8EA79A1-E9DA-41FA-9CF3-6DA375DBB7AC}"/>
              </a:ext>
            </a:extLst>
          </p:cNvPr>
          <p:cNvSpPr/>
          <p:nvPr/>
        </p:nvSpPr>
        <p:spPr>
          <a:xfrm>
            <a:off x="2417380" y="3647090"/>
            <a:ext cx="1061544" cy="294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4" name="그림 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CDCB6E2-93FC-46DD-A7A1-41BF96741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1" y="1966225"/>
            <a:ext cx="7680000" cy="4320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A1F33A-11BA-42B2-80B8-478353591555}"/>
              </a:ext>
            </a:extLst>
          </p:cNvPr>
          <p:cNvSpPr/>
          <p:nvPr/>
        </p:nvSpPr>
        <p:spPr>
          <a:xfrm>
            <a:off x="2757460" y="3300248"/>
            <a:ext cx="637381" cy="20810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371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3AB626C1-50F1-448F-A052-2B7E4221A8D0}"/>
              </a:ext>
            </a:extLst>
          </p:cNvPr>
          <p:cNvSpPr/>
          <p:nvPr/>
        </p:nvSpPr>
        <p:spPr>
          <a:xfrm>
            <a:off x="-506575" y="0"/>
            <a:ext cx="6465248" cy="6858000"/>
          </a:xfrm>
          <a:custGeom>
            <a:avLst/>
            <a:gdLst>
              <a:gd name="connsiteX0" fmla="*/ 676481 w 8620331"/>
              <a:gd name="connsiteY0" fmla="*/ 0 h 6858001"/>
              <a:gd name="connsiteX1" fmla="*/ 5335567 w 8620331"/>
              <a:gd name="connsiteY1" fmla="*/ 0 h 6858001"/>
              <a:gd name="connsiteX2" fmla="*/ 5335567 w 8620331"/>
              <a:gd name="connsiteY2" fmla="*/ 1 h 6858001"/>
              <a:gd name="connsiteX3" fmla="*/ 5862043 w 8620331"/>
              <a:gd name="connsiteY3" fmla="*/ 1 h 6858001"/>
              <a:gd name="connsiteX4" fmla="*/ 8620331 w 8620331"/>
              <a:gd name="connsiteY4" fmla="*/ 6858001 h 6858001"/>
              <a:gd name="connsiteX5" fmla="*/ 5335567 w 8620331"/>
              <a:gd name="connsiteY5" fmla="*/ 6858001 h 6858001"/>
              <a:gd name="connsiteX6" fmla="*/ 676481 w 8620331"/>
              <a:gd name="connsiteY6" fmla="*/ 6858001 h 6858001"/>
              <a:gd name="connsiteX7" fmla="*/ 0 w 8620331"/>
              <a:gd name="connsiteY7" fmla="*/ 6858001 h 6858001"/>
              <a:gd name="connsiteX8" fmla="*/ 676481 w 8620331"/>
              <a:gd name="connsiteY8" fmla="*/ 517605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331" h="6858001">
                <a:moveTo>
                  <a:pt x="676481" y="0"/>
                </a:moveTo>
                <a:lnTo>
                  <a:pt x="5335567" y="0"/>
                </a:lnTo>
                <a:lnTo>
                  <a:pt x="5335567" y="1"/>
                </a:lnTo>
                <a:lnTo>
                  <a:pt x="5862043" y="1"/>
                </a:lnTo>
                <a:lnTo>
                  <a:pt x="8620331" y="6858001"/>
                </a:lnTo>
                <a:lnTo>
                  <a:pt x="5335567" y="6858001"/>
                </a:lnTo>
                <a:lnTo>
                  <a:pt x="676481" y="6858001"/>
                </a:lnTo>
                <a:lnTo>
                  <a:pt x="0" y="6858001"/>
                </a:lnTo>
                <a:lnTo>
                  <a:pt x="676481" y="5176050"/>
                </a:lnTo>
                <a:close/>
              </a:path>
            </a:pathLst>
          </a:cu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7143D90D-09CA-4D87-8AC8-6B14D1B57F38}"/>
              </a:ext>
            </a:extLst>
          </p:cNvPr>
          <p:cNvSpPr/>
          <p:nvPr/>
        </p:nvSpPr>
        <p:spPr>
          <a:xfrm rot="10800000">
            <a:off x="3808023" y="-1"/>
            <a:ext cx="6465248" cy="6857998"/>
          </a:xfrm>
          <a:custGeom>
            <a:avLst/>
            <a:gdLst>
              <a:gd name="connsiteX0" fmla="*/ 676481 w 8620331"/>
              <a:gd name="connsiteY0" fmla="*/ 0 h 6858001"/>
              <a:gd name="connsiteX1" fmla="*/ 5335567 w 8620331"/>
              <a:gd name="connsiteY1" fmla="*/ 0 h 6858001"/>
              <a:gd name="connsiteX2" fmla="*/ 5335567 w 8620331"/>
              <a:gd name="connsiteY2" fmla="*/ 1 h 6858001"/>
              <a:gd name="connsiteX3" fmla="*/ 5862043 w 8620331"/>
              <a:gd name="connsiteY3" fmla="*/ 1 h 6858001"/>
              <a:gd name="connsiteX4" fmla="*/ 8620331 w 8620331"/>
              <a:gd name="connsiteY4" fmla="*/ 6858001 h 6858001"/>
              <a:gd name="connsiteX5" fmla="*/ 5335567 w 8620331"/>
              <a:gd name="connsiteY5" fmla="*/ 6858001 h 6858001"/>
              <a:gd name="connsiteX6" fmla="*/ 676481 w 8620331"/>
              <a:gd name="connsiteY6" fmla="*/ 6858001 h 6858001"/>
              <a:gd name="connsiteX7" fmla="*/ 0 w 8620331"/>
              <a:gd name="connsiteY7" fmla="*/ 6858001 h 6858001"/>
              <a:gd name="connsiteX8" fmla="*/ 676481 w 8620331"/>
              <a:gd name="connsiteY8" fmla="*/ 517605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0331" h="6858001">
                <a:moveTo>
                  <a:pt x="676481" y="0"/>
                </a:moveTo>
                <a:lnTo>
                  <a:pt x="5335567" y="0"/>
                </a:lnTo>
                <a:lnTo>
                  <a:pt x="5335567" y="1"/>
                </a:lnTo>
                <a:lnTo>
                  <a:pt x="5862043" y="1"/>
                </a:lnTo>
                <a:lnTo>
                  <a:pt x="8620331" y="6858001"/>
                </a:lnTo>
                <a:lnTo>
                  <a:pt x="5335567" y="6858001"/>
                </a:lnTo>
                <a:lnTo>
                  <a:pt x="676481" y="6858001"/>
                </a:lnTo>
                <a:lnTo>
                  <a:pt x="0" y="6858001"/>
                </a:lnTo>
                <a:lnTo>
                  <a:pt x="676481" y="5176050"/>
                </a:lnTo>
                <a:close/>
              </a:path>
            </a:pathLst>
          </a:custGeom>
          <a:solidFill>
            <a:srgbClr val="EAEBF3"/>
          </a:solidFill>
          <a:ln>
            <a:solidFill>
              <a:srgbClr val="EAE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F237D7-C0D4-4538-9B86-9E80B311AB19}"/>
              </a:ext>
            </a:extLst>
          </p:cNvPr>
          <p:cNvSpPr/>
          <p:nvPr/>
        </p:nvSpPr>
        <p:spPr>
          <a:xfrm>
            <a:off x="419100" y="393700"/>
            <a:ext cx="8915400" cy="6083300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B71056B0-1850-4253-8154-531598555346}"/>
              </a:ext>
            </a:extLst>
          </p:cNvPr>
          <p:cNvSpPr/>
          <p:nvPr/>
        </p:nvSpPr>
        <p:spPr>
          <a:xfrm>
            <a:off x="1876859" y="430429"/>
            <a:ext cx="5997141" cy="5997141"/>
          </a:xfrm>
          <a:prstGeom prst="diamond">
            <a:avLst/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e</a:t>
            </a: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AC685AF2-A899-4552-B459-D890E7940372}"/>
              </a:ext>
            </a:extLst>
          </p:cNvPr>
          <p:cNvSpPr/>
          <p:nvPr/>
        </p:nvSpPr>
        <p:spPr>
          <a:xfrm>
            <a:off x="2334047" y="858449"/>
            <a:ext cx="5153802" cy="5153802"/>
          </a:xfrm>
          <a:prstGeom prst="diamond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8B75EE-5805-4F10-B378-99BA2A19FA72}"/>
              </a:ext>
            </a:extLst>
          </p:cNvPr>
          <p:cNvSpPr txBox="1"/>
          <p:nvPr/>
        </p:nvSpPr>
        <p:spPr>
          <a:xfrm>
            <a:off x="3121921" y="2965990"/>
            <a:ext cx="356700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b="1" spc="-225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F63536-DEB6-4E58-9493-67707E682C12}"/>
              </a:ext>
            </a:extLst>
          </p:cNvPr>
          <p:cNvSpPr txBox="1"/>
          <p:nvPr/>
        </p:nvSpPr>
        <p:spPr>
          <a:xfrm>
            <a:off x="3782020" y="2965990"/>
            <a:ext cx="173797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b="1" spc="-225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연성" panose="020B0600000101010101" pitchFamily="50" charset="-127"/>
                <a:ea typeface="나눔스퀘어 ExtraBold" panose="020B0600000101010101" pitchFamily="50" charset="-127"/>
              </a:rPr>
              <a:t>Q &amp; A</a:t>
            </a:r>
            <a:endParaRPr lang="ko-KR" altLang="en-US" sz="5500" b="1" spc="-225" dirty="0">
              <a:solidFill>
                <a:schemeClr val="tx1">
                  <a:lumMod val="85000"/>
                  <a:lumOff val="15000"/>
                </a:schemeClr>
              </a:solidFill>
              <a:latin typeface="배달의민족 연성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44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/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8036" y="4651312"/>
            <a:ext cx="8479047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altLang="ko-KR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AR(Augmented Reality)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으로 재난 상황을 구현하여</a:t>
            </a:r>
            <a:r>
              <a:rPr lang="en-US" altLang="ko-KR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사용자가</a:t>
            </a:r>
            <a:r>
              <a:rPr lang="en-US" altLang="ko-KR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재난 대피법을 </a:t>
            </a:r>
          </a:p>
          <a:p>
            <a:pPr algn="ctr">
              <a:lnSpc>
                <a:spcPct val="200000"/>
              </a:lnSpc>
              <a:defRPr/>
            </a:pPr>
            <a:r>
              <a:rPr lang="ko-KR" altLang="en-US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친숙한 게임 형식을 통해 보다 쉽게 몸에 익히도록 하자</a:t>
            </a:r>
            <a:r>
              <a:rPr lang="en-US" altLang="ko-KR" sz="2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endParaRPr lang="ko-KR" altLang="en-US" sz="20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028" name="Picture 4" descr="ar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97027" y="1482102"/>
            <a:ext cx="4749945" cy="303996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038FC6-3825-412C-A7B4-80BFFC6C8EC9}"/>
              </a:ext>
            </a:extLst>
          </p:cNvPr>
          <p:cNvSpPr txBox="1"/>
          <p:nvPr/>
        </p:nvSpPr>
        <p:spPr>
          <a:xfrm>
            <a:off x="299604" y="366765"/>
            <a:ext cx="81945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/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3389" y="4912459"/>
            <a:ext cx="5897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장소에 제약이 있다</a:t>
            </a:r>
            <a:r>
              <a:rPr lang="en-US" altLang="ko-KR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23389" y="5615991"/>
            <a:ext cx="5897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집이면 집</a:t>
            </a:r>
            <a:r>
              <a:rPr lang="en-US" altLang="ko-KR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, </a:t>
            </a: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학교면 학교</a:t>
            </a:r>
            <a:r>
              <a:rPr lang="en-US" altLang="ko-KR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</a:p>
          <a:p>
            <a:pPr algn="ctr">
              <a:defRPr/>
            </a:pP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어느 한 공간에서만 플레이가 가능하다</a:t>
            </a:r>
            <a:r>
              <a:rPr lang="en-US" altLang="ko-KR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</a:t>
            </a:r>
            <a:endParaRPr lang="ko-KR" altLang="en-US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7038" y="1267692"/>
            <a:ext cx="58972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위치기반 </a:t>
            </a:r>
            <a:r>
              <a:rPr lang="en-US" altLang="ko-KR" sz="3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AR</a:t>
            </a:r>
          </a:p>
        </p:txBody>
      </p:sp>
      <p:pic>
        <p:nvPicPr>
          <p:cNvPr id="1026" name="Picture 2" descr="ìì¹ê¸°ë° arì ëí ì´ë¯¸ì§ ê²ìê²°ê³¼">
            <a:extLst>
              <a:ext uri="{FF2B5EF4-FFF2-40B4-BE49-F238E27FC236}">
                <a16:creationId xmlns:a16="http://schemas.microsoft.com/office/drawing/2014/main" id="{8CA39AB6-A4D2-46B8-BB65-BE7286892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38" y="2030200"/>
            <a:ext cx="3911718" cy="26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194BC7-B2B6-4C32-91D1-B0B062E9E932}"/>
              </a:ext>
            </a:extLst>
          </p:cNvPr>
          <p:cNvSpPr txBox="1"/>
          <p:nvPr/>
        </p:nvSpPr>
        <p:spPr>
          <a:xfrm>
            <a:off x="299604" y="366765"/>
            <a:ext cx="81945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/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7" name="그림 6" descr="개체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96513" y="2792288"/>
            <a:ext cx="1156226" cy="1080051"/>
          </a:xfrm>
          <a:prstGeom prst="rect">
            <a:avLst/>
          </a:prstGeom>
        </p:spPr>
      </p:pic>
      <p:pic>
        <p:nvPicPr>
          <p:cNvPr id="9" name="그래픽 8" descr="눈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4403" y="2714433"/>
            <a:ext cx="1157906" cy="1157906"/>
          </a:xfrm>
          <a:prstGeom prst="rect">
            <a:avLst/>
          </a:prstGeom>
        </p:spPr>
      </p:pic>
      <p:pic>
        <p:nvPicPr>
          <p:cNvPr id="12" name="그림 11" descr="하늘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39849" y="2188487"/>
            <a:ext cx="1924050" cy="2209800"/>
          </a:xfrm>
          <a:prstGeom prst="rect">
            <a:avLst/>
          </a:prstGeom>
        </p:spPr>
      </p:pic>
      <p:pic>
        <p:nvPicPr>
          <p:cNvPr id="14" name="그래픽 13" descr="추가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367211" y="2849663"/>
            <a:ext cx="914400" cy="914400"/>
          </a:xfrm>
          <a:prstGeom prst="rect">
            <a:avLst/>
          </a:prstGeom>
        </p:spPr>
      </p:pic>
      <p:pic>
        <p:nvPicPr>
          <p:cNvPr id="16" name="그래픽 15" descr="일시 정지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5050258" y="2957939"/>
            <a:ext cx="833707" cy="8337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94327" y="1483877"/>
            <a:ext cx="58972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마커 기반 </a:t>
            </a:r>
            <a:r>
              <a:rPr lang="en-US" altLang="ko-KR" sz="3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AR</a:t>
            </a:r>
            <a:endParaRPr lang="ko-KR" altLang="en-US" sz="30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1B26C0-9C3F-4DFF-84FC-BE441566702C}"/>
              </a:ext>
            </a:extLst>
          </p:cNvPr>
          <p:cNvSpPr txBox="1"/>
          <p:nvPr/>
        </p:nvSpPr>
        <p:spPr>
          <a:xfrm>
            <a:off x="299604" y="366765"/>
            <a:ext cx="81945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/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3" name="그림 2" descr="텍스트, 화이트보드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57425" y="2425894"/>
            <a:ext cx="4629150" cy="3495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3391" y="1483877"/>
            <a:ext cx="58972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0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초기 설정</a:t>
            </a:r>
            <a:endParaRPr lang="en-US" altLang="ko-KR" sz="30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FD4C4-AEBF-4EB8-B82B-B3BA37DA89DF}"/>
              </a:ext>
            </a:extLst>
          </p:cNvPr>
          <p:cNvSpPr txBox="1"/>
          <p:nvPr/>
        </p:nvSpPr>
        <p:spPr>
          <a:xfrm>
            <a:off x="299604" y="366765"/>
            <a:ext cx="81945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/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3" name="그래픽 2" descr="남자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60274" y="2822713"/>
            <a:ext cx="1646583" cy="1646583"/>
          </a:xfrm>
          <a:prstGeom prst="rect">
            <a:avLst/>
          </a:prstGeom>
        </p:spPr>
      </p:pic>
      <p:pic>
        <p:nvPicPr>
          <p:cNvPr id="6" name="그래픽 5" descr="어린이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79166" y="3286539"/>
            <a:ext cx="1330186" cy="1330186"/>
          </a:xfrm>
          <a:prstGeom prst="rect">
            <a:avLst/>
          </a:prstGeom>
        </p:spPr>
      </p:pic>
      <p:sp>
        <p:nvSpPr>
          <p:cNvPr id="9" name="말풍선: 사각형 8"/>
          <p:cNvSpPr/>
          <p:nvPr/>
        </p:nvSpPr>
        <p:spPr>
          <a:xfrm>
            <a:off x="2128477" y="1760876"/>
            <a:ext cx="2879940" cy="707155"/>
          </a:xfrm>
          <a:prstGeom prst="wedgeRectCallout">
            <a:avLst>
              <a:gd name="adj1" fmla="val -21314"/>
              <a:gd name="adj2" fmla="val 899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마커를 어디에 붙일까</a:t>
            </a:r>
            <a:r>
              <a:rPr lang="en-US" altLang="ko-KR" dirty="0">
                <a:solidFill>
                  <a:schemeClr val="tx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..</a:t>
            </a:r>
          </a:p>
        </p:txBody>
      </p:sp>
      <p:sp>
        <p:nvSpPr>
          <p:cNvPr id="12" name="말풍선: 사각형 11"/>
          <p:cNvSpPr/>
          <p:nvPr/>
        </p:nvSpPr>
        <p:spPr>
          <a:xfrm>
            <a:off x="5469382" y="2287019"/>
            <a:ext cx="2879940" cy="707155"/>
          </a:xfrm>
          <a:prstGeom prst="wedgeRectCallout">
            <a:avLst>
              <a:gd name="adj1" fmla="val -21314"/>
              <a:gd name="adj2" fmla="val 899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어디에 있을까</a:t>
            </a:r>
            <a:r>
              <a:rPr lang="en-US" altLang="ko-KR" dirty="0">
                <a:solidFill>
                  <a:schemeClr val="tx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 </a:t>
            </a:r>
            <a:r>
              <a:rPr lang="ko-KR" altLang="en-US" dirty="0">
                <a:solidFill>
                  <a:schemeClr val="tx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찾아보자</a:t>
            </a:r>
            <a:endParaRPr lang="en-US" altLang="ko-KR" dirty="0">
              <a:solidFill>
                <a:schemeClr val="tx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44983" y="4927661"/>
            <a:ext cx="66556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기획자</a:t>
            </a:r>
            <a:endParaRPr lang="en-US" altLang="ko-KR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16513" y="4802994"/>
            <a:ext cx="6992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참가자</a:t>
            </a:r>
            <a:endParaRPr lang="en-US" altLang="ko-KR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8941C7-267D-4B4B-9D56-D79514428C3D}"/>
              </a:ext>
            </a:extLst>
          </p:cNvPr>
          <p:cNvSpPr txBox="1"/>
          <p:nvPr/>
        </p:nvSpPr>
        <p:spPr>
          <a:xfrm>
            <a:off x="299604" y="366765"/>
            <a:ext cx="81945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개요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분 원형 4">
            <a:extLst>
              <a:ext uri="{FF2B5EF4-FFF2-40B4-BE49-F238E27FC236}">
                <a16:creationId xmlns:a16="http://schemas.microsoft.com/office/drawing/2014/main" id="{BBD80A33-41EF-4B13-B71D-0CA19023A454}"/>
              </a:ext>
            </a:extLst>
          </p:cNvPr>
          <p:cNvSpPr/>
          <p:nvPr/>
        </p:nvSpPr>
        <p:spPr>
          <a:xfrm rot="10800000">
            <a:off x="-2128477" y="-1760876"/>
            <a:ext cx="4256954" cy="3521751"/>
          </a:xfrm>
          <a:prstGeom prst="pie">
            <a:avLst>
              <a:gd name="adj1" fmla="val 10797925"/>
              <a:gd name="adj2" fmla="val 16200000"/>
            </a:avLst>
          </a:prstGeom>
          <a:solidFill>
            <a:srgbClr val="7497C8">
              <a:alpha val="80000"/>
            </a:srgbClr>
          </a:solidFill>
          <a:ln>
            <a:solidFill>
              <a:srgbClr val="749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4FA9C9-2BFF-4111-9134-A143E83EF151}"/>
              </a:ext>
            </a:extLst>
          </p:cNvPr>
          <p:cNvSpPr txBox="1"/>
          <p:nvPr/>
        </p:nvSpPr>
        <p:spPr>
          <a:xfrm>
            <a:off x="255090" y="321997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개발환경</a:t>
            </a:r>
            <a:r>
              <a:rPr lang="en-US" altLang="ko-KR" sz="2800" b="1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EAC52AD-4AFD-4946-B7C0-DFF10E624562}"/>
              </a:ext>
            </a:extLst>
          </p:cNvPr>
          <p:cNvGrpSpPr/>
          <p:nvPr/>
        </p:nvGrpSpPr>
        <p:grpSpPr>
          <a:xfrm>
            <a:off x="1569874" y="1816038"/>
            <a:ext cx="7184792" cy="1889377"/>
            <a:chOff x="251520" y="783452"/>
            <a:chExt cx="9579722" cy="2519169"/>
          </a:xfrm>
        </p:grpSpPr>
        <p:pic>
          <p:nvPicPr>
            <p:cNvPr id="8" name="Picture 2" descr="ë§¥ì¤í¸ ë¡ê³ ì ëí ì´ë¯¸ì§ ê²ìê²°ê³¼">
              <a:extLst>
                <a:ext uri="{FF2B5EF4-FFF2-40B4-BE49-F238E27FC236}">
                  <a16:creationId xmlns:a16="http://schemas.microsoft.com/office/drawing/2014/main" id="{740A1E75-3DF9-4CB6-B5A7-B91D1EA820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51520" y="1132809"/>
              <a:ext cx="2052228" cy="2052228"/>
            </a:xfrm>
            <a:prstGeom prst="rect">
              <a:avLst/>
            </a:prstGeom>
            <a:noFill/>
          </p:spPr>
        </p:pic>
        <p:pic>
          <p:nvPicPr>
            <p:cNvPr id="9" name="Picture 6" descr="ë·°í¬ë¦¬ì ë¡ê³ ì ëí ì´ë¯¸ì§ ê²ìê²°ê³¼">
              <a:extLst>
                <a:ext uri="{FF2B5EF4-FFF2-40B4-BE49-F238E27FC236}">
                  <a16:creationId xmlns:a16="http://schemas.microsoft.com/office/drawing/2014/main" id="{FAB7D39E-177B-4822-A89D-97037CBF7B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2708051" y="783452"/>
              <a:ext cx="4400550" cy="1333501"/>
            </a:xfrm>
            <a:prstGeom prst="rect">
              <a:avLst/>
            </a:prstGeom>
            <a:noFill/>
          </p:spPr>
        </p:pic>
        <p:pic>
          <p:nvPicPr>
            <p:cNvPr id="10" name="Picture 8" descr="ar core ë¡ê³ ì ëí ì´ë¯¸ì§ ê²ìê²°ê³¼">
              <a:extLst>
                <a:ext uri="{FF2B5EF4-FFF2-40B4-BE49-F238E27FC236}">
                  <a16:creationId xmlns:a16="http://schemas.microsoft.com/office/drawing/2014/main" id="{5310DDD5-2D81-4F5A-BECC-AB29A3D7B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2760932" y="2116953"/>
              <a:ext cx="3516325" cy="1068084"/>
            </a:xfrm>
            <a:prstGeom prst="rect">
              <a:avLst/>
            </a:prstGeom>
            <a:noFill/>
          </p:spPr>
        </p:pic>
        <p:pic>
          <p:nvPicPr>
            <p:cNvPr id="12" name="Picture 10" descr="arkit ë¡ê³ ì ëí ì´ë¯¸ì§ ê²ìê²°ê³¼">
              <a:extLst>
                <a:ext uri="{FF2B5EF4-FFF2-40B4-BE49-F238E27FC236}">
                  <a16:creationId xmlns:a16="http://schemas.microsoft.com/office/drawing/2014/main" id="{422D1345-5497-43E0-979A-4DB112B067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5436096" y="783452"/>
              <a:ext cx="4395146" cy="2519169"/>
            </a:xfrm>
            <a:prstGeom prst="rect">
              <a:avLst/>
            </a:prstGeom>
            <a:noFill/>
          </p:spPr>
        </p:pic>
      </p:grpSp>
      <p:pic>
        <p:nvPicPr>
          <p:cNvPr id="13" name="Picture 4" descr="ì ëí° ë¡ê³ ì ëí ì´ë¯¸ì§ ê²ìê²°ê³¼">
            <a:extLst>
              <a:ext uri="{FF2B5EF4-FFF2-40B4-BE49-F238E27FC236}">
                <a16:creationId xmlns:a16="http://schemas.microsoft.com/office/drawing/2014/main" id="{2852E3C9-6D03-4D07-B7DB-C46F6E423B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180683" y="4705541"/>
            <a:ext cx="3179743" cy="1788605"/>
          </a:xfrm>
          <a:prstGeom prst="rect">
            <a:avLst/>
          </a:prstGeom>
          <a:noFill/>
        </p:spPr>
      </p:pic>
      <p:sp>
        <p:nvSpPr>
          <p:cNvPr id="14" name="아래쪽 화살표 1">
            <a:extLst>
              <a:ext uri="{FF2B5EF4-FFF2-40B4-BE49-F238E27FC236}">
                <a16:creationId xmlns:a16="http://schemas.microsoft.com/office/drawing/2014/main" id="{F86AA9D4-4EED-40A8-B49B-DD3F01EA2550}"/>
              </a:ext>
            </a:extLst>
          </p:cNvPr>
          <p:cNvSpPr/>
          <p:nvPr/>
        </p:nvSpPr>
        <p:spPr>
          <a:xfrm>
            <a:off x="4261341" y="3849637"/>
            <a:ext cx="1269141" cy="9296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 dirty="0">
              <a:latin typeface="배달의민족 연성" panose="020B0600000101010101" pitchFamily="50" charset="-127"/>
              <a:ea typeface="배달의민족 연성" panose="020B0600000101010101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5695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629</Words>
  <Application>Microsoft Office PowerPoint</Application>
  <PresentationFormat>화면 슬라이드 쇼(4:3)</PresentationFormat>
  <Paragraphs>148</Paragraphs>
  <Slides>34</Slides>
  <Notes>32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배달의민족 연성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JONGOH</dc:creator>
  <cp:lastModifiedBy>성욱 변</cp:lastModifiedBy>
  <cp:revision>232</cp:revision>
  <dcterms:created xsi:type="dcterms:W3CDTF">2018-06-26T03:00:45Z</dcterms:created>
  <dcterms:modified xsi:type="dcterms:W3CDTF">2019-06-12T03:16:51Z</dcterms:modified>
  <cp:version>0906.0100.01</cp:version>
</cp:coreProperties>
</file>